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81" r:id="rId3"/>
    <p:sldId id="257" r:id="rId4"/>
    <p:sldId id="290" r:id="rId5"/>
    <p:sldId id="258" r:id="rId6"/>
    <p:sldId id="280" r:id="rId7"/>
    <p:sldId id="259" r:id="rId8"/>
    <p:sldId id="260" r:id="rId9"/>
    <p:sldId id="261" r:id="rId10"/>
    <p:sldId id="265" r:id="rId11"/>
    <p:sldId id="266" r:id="rId12"/>
    <p:sldId id="267" r:id="rId13"/>
    <p:sldId id="274" r:id="rId14"/>
    <p:sldId id="270" r:id="rId15"/>
    <p:sldId id="268" r:id="rId16"/>
    <p:sldId id="272" r:id="rId17"/>
    <p:sldId id="275" r:id="rId18"/>
    <p:sldId id="276" r:id="rId19"/>
    <p:sldId id="277" r:id="rId20"/>
    <p:sldId id="278" r:id="rId21"/>
    <p:sldId id="271" r:id="rId22"/>
    <p:sldId id="279" r:id="rId23"/>
    <p:sldId id="285" r:id="rId24"/>
    <p:sldId id="273" r:id="rId25"/>
    <p:sldId id="269" r:id="rId26"/>
    <p:sldId id="286" r:id="rId27"/>
    <p:sldId id="287" r:id="rId28"/>
    <p:sldId id="262" r:id="rId29"/>
    <p:sldId id="283" r:id="rId30"/>
    <p:sldId id="284" r:id="rId31"/>
    <p:sldId id="289"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3"/>
    <p:restoredTop sz="76648"/>
  </p:normalViewPr>
  <p:slideViewPr>
    <p:cSldViewPr snapToGrid="0">
      <p:cViewPr>
        <p:scale>
          <a:sx n="92" d="100"/>
          <a:sy n="92" d="100"/>
        </p:scale>
        <p:origin x="40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15T05:51:52.472"/>
    </inkml:context>
    <inkml:brush xml:id="br0">
      <inkml:brushProperty name="width" value="0.025" units="cm"/>
      <inkml:brushProperty name="height" value="0.025" units="cm"/>
    </inkml:brush>
  </inkml:definitions>
  <inkml:traceGroup>
    <inkml:annotationXML>
      <emma:emma xmlns:emma="http://www.w3.org/2003/04/emma" version="1.0">
        <emma:interpretation id="{789CC511-2D08-4170-B6A1-79C62C908F3B}" emma:medium="tactile" emma:mode="ink">
          <msink:context xmlns:msink="http://schemas.microsoft.com/ink/2010/main" type="writingRegion" rotatedBoundingBox="15530,14066 20668,13842 20796,16801 15659,17025">
            <msink:destinationLink direction="with" ref="{1489947B-32C9-4C9E-A346-D7F2C0164260}"/>
          </msink:context>
        </emma:interpretation>
      </emma:emma>
    </inkml:annotationXML>
    <inkml:traceGroup>
      <inkml:annotationXML>
        <emma:emma xmlns:emma="http://www.w3.org/2003/04/emma" version="1.0">
          <emma:interpretation id="{AD6B896A-14F8-4B2D-B433-588B1F9F872B}" emma:medium="tactile" emma:mode="ink">
            <msink:context xmlns:msink="http://schemas.microsoft.com/ink/2010/main" type="paragraph" rotatedBoundingBox="15530,14066 20668,13842 20796,16801 15659,17025" alignmentLevel="1"/>
          </emma:interpretation>
        </emma:emma>
      </inkml:annotationXML>
      <inkml:traceGroup>
        <inkml:annotationXML>
          <emma:emma xmlns:emma="http://www.w3.org/2003/04/emma" version="1.0">
            <emma:interpretation id="{9EDC5772-8FA7-4395-98FD-69986BAB483D}" emma:medium="tactile" emma:mode="ink">
              <msink:context xmlns:msink="http://schemas.microsoft.com/ink/2010/main" type="line" rotatedBoundingBox="15530,14066 20668,13842 20796,16801 15659,17025"/>
            </emma:interpretation>
          </emma:emma>
        </inkml:annotationXML>
        <inkml:traceGroup>
          <inkml:annotationXML>
            <emma:emma xmlns:emma="http://www.w3.org/2003/04/emma" version="1.0">
              <emma:interpretation id="{5ACAF92A-5D89-428D-93F5-153B65C121D8}" emma:medium="tactile" emma:mode="ink">
                <msink:context xmlns:msink="http://schemas.microsoft.com/ink/2010/main" type="inkWord" rotatedBoundingBox="15570,14987 16181,14961 16269,16998 15659,17025"/>
              </emma:interpretation>
              <emma:one-of disjunction-type="recognition" id="oneOf0">
                <emma:interpretation id="interp0" emma:lang="zh-CN" emma:confidence="0">
                  <emma:literal>『</emma:literal>
                </emma:interpretation>
                <emma:interpretation id="interp1" emma:lang="zh-CN" emma:confidence="0">
                  <emma:literal>p</emma:literal>
                </emma:interpretation>
                <emma:interpretation id="interp2" emma:lang="zh-CN" emma:confidence="0">
                  <emma:literal>卩</emma:literal>
                </emma:interpretation>
                <emma:interpretation id="interp3" emma:lang="zh-CN" emma:confidence="0">
                  <emma:literal>卜</emma:literal>
                </emma:interpretation>
                <emma:interpretation id="interp4" emma:lang="zh-CN" emma:confidence="0">
                  <emma:literal>P</emma:literal>
                </emma:interpretation>
              </emma:one-of>
            </emma:emma>
          </inkml:annotationXML>
          <inkml:trace contextRef="#ctx0" brushRef="#br0">19058 17402 3584,'-31'16'-1920</inkml:trace>
          <inkml:trace contextRef="#ctx0" brushRef="#br0" timeOffset="-116">18917 15462 5760,'0'0'2176,"0"0"-1152,0 32-1632,16-17 224,0 17-224,15 47-32,-14 31 352,-2 48 160,1 62 0,0 18 96,-16 14 32,16 0 64,-16-62 32,15-32 32</inkml:trace>
          <inkml:trace contextRef="#ctx0" brushRef="#br0" timeOffset="216">18870 15399 6528,'16'-16'2464,"-16"16"-1344,32 0-1376,-1 0 320,1 0-96,15 16 0,16 16-64,0-1 0,16 16 64,-16 1 0,-15 15 32,15-16 0,-32 16 64,1-15 32,-16-17 32,0 17-64,-32-17 32,0 1-64,0-1-32,-16-15 32,1 0-32,15 0-448,-15-1-96,-1 1-928,16-16-1600,1 0 512</inkml:trace>
        </inkml:traceGroup>
        <inkml:traceGroup>
          <inkml:annotationXML>
            <emma:emma xmlns:emma="http://www.w3.org/2003/04/emma" version="1.0">
              <emma:interpretation id="{6F818499-EFCC-4166-8DB2-CCB33FCDD7B2}" emma:medium="tactile" emma:mode="ink">
                <msink:context xmlns:msink="http://schemas.microsoft.com/ink/2010/main" type="inkWord" rotatedBoundingBox="16664,14915 17684,14871 17722,15750 16702,15794"/>
              </emma:interpretation>
              <emma:one-of disjunction-type="recognition" id="oneOf1">
                <emma:interpretation id="interp5" emma:lang="zh-CN" emma:confidence="0">
                  <emma:literal>的</emma:literal>
                </emma:interpretation>
                <emma:interpretation id="interp6" emma:lang="zh-CN" emma:confidence="0">
                  <emma:literal>几</emma:literal>
                </emma:interpretation>
                <emma:interpretation id="interp7" emma:lang="zh-CN" emma:confidence="0">
                  <emma:literal>孔</emma:literal>
                </emma:interpretation>
                <emma:interpretation id="interp8" emma:lang="zh-CN" emma:confidence="0">
                  <emma:literal>八</emma:literal>
                </emma:interpretation>
                <emma:interpretation id="interp9" emma:lang="zh-CN" emma:confidence="0">
                  <emma:literal>亿</emma:literal>
                </emma:interpretation>
              </emma:one-of>
            </emma:emma>
          </inkml:annotationXML>
          <inkml:trace contextRef="#ctx0" brushRef="#br0" timeOffset="769">19974 15557 4864,'32'0'1824,"-1"0"-960,16 16-928,-31 0 288,0 15-160,0 17 32,0 15 64,-16 0 64,0 0-96,0 16 256,0-16 224,0-16-256,-16 1-32,0-17-128,0 1 32,-16-16 64,32-1 64,-15-15-160,-1-15-128,16-33-128,0 17 32,31-48-256,-15 0-64,16 16-96,0-16 32,-1 32 160,16-1 128,1 1 32,-1 31 32,0 0 0,1 1 0,-1 15 128,-16 15 32,17 1-128,-1 16-32,0-1 96,1 1 32,-16 15 64,14-15 0,-14 15 0,0-31 64,0 0 32,-1-1 96,-16-15 128,17 0 96,0-31-160,-16-1-64,0-15-160,-16 0-64,0-1-96,0 1-32,-16 0-320,0-1-160,0 1 32,-16 15 32,16-15-352,1 16-128,-1-1-576,1-15-1376,15-1 416</inkml:trace>
        </inkml:traceGroup>
        <inkml:traceGroup>
          <inkml:annotationXML>
            <emma:emma xmlns:emma="http://www.w3.org/2003/04/emma" version="1.0">
              <emma:interpretation id="{FD65DE11-A42F-4E41-A997-24421EF3225E}" emma:medium="tactile" emma:mode="ink">
                <msink:context xmlns:msink="http://schemas.microsoft.com/ink/2010/main" type="inkWord" rotatedBoundingBox="18180,13889 18632,15509 17991,15688 17539,14068"/>
              </emma:interpretation>
              <emma:one-of disjunction-type="recognition" id="oneOf2">
                <emma:interpretation id="interp10" emma:lang="zh-CN" emma:confidence="0">
                  <emma:literal>万</emma:literal>
                </emma:interpretation>
                <emma:interpretation id="interp11" emma:lang="zh-CN" emma:confidence="0">
                  <emma:literal>b</emma:literal>
                </emma:interpretation>
                <emma:interpretation id="interp12" emma:lang="zh-CN" emma:confidence="0">
                  <emma:literal>h</emma:literal>
                </emma:interpretation>
                <emma:interpretation id="interp13" emma:lang="zh-CN" emma:confidence="0">
                  <emma:literal>卜</emma:literal>
                </emma:interpretation>
                <emma:interpretation id="interp14" emma:lang="zh-CN" emma:confidence="0">
                  <emma:literal>方</emma:literal>
                </emma:interpretation>
              </emma:one-of>
            </emma:emma>
          </inkml:annotationXML>
          <inkml:trace contextRef="#ctx0" brushRef="#br0" timeOffset="1200">21189 14390 3968,'32'-32'1568,"-32"32"-832,15 0-864,1 16 320,-16 0-160,16 31-32,-16 16 32,16 16-32,-16 16 128,-16 47 64,16 16 128,0-1 32,-16 33-160,16-48-64,-16-16-64,16-32-64,0-30 96,0-1 64,0-16 64,0-31 96,0 0 32,16-48-512,0-31-288,0 16-128,16-17 0,14 1 160,2 0 128,0 16 64,-17 15 160,32 1 160,-15 15 96,-2 16 128,2 0 128,0 32-192,-17-1 0,0 1 0,1 15 0,-16 0 64,0 16 32,-16 1 32,0-17 0,-16 0-128,0 1-96,-16-33 64,1 17 0,0-16-384,-1-1-128,0-15-512,0-15-128,17-33-736,-1 1-1184,1-32 672</inkml:trace>
        </inkml:traceGroup>
        <inkml:traceGroup>
          <inkml:annotationXML>
            <emma:emma xmlns:emma="http://www.w3.org/2003/04/emma" version="1.0">
              <emma:interpretation id="{A38FE357-B924-4C50-9244-52B89EF4ECC6}" emma:medium="tactile" emma:mode="ink">
                <msink:context xmlns:msink="http://schemas.microsoft.com/ink/2010/main" type="inkWord" rotatedBoundingBox="19139,13932 19586,15566 18972,15735 18525,14100"/>
              </emma:interpretation>
              <emma:one-of disjunction-type="recognition" id="oneOf3">
                <emma:interpretation id="interp15" emma:lang="zh-CN" emma:confidence="0">
                  <emma:literal>年</emma:literal>
                </emma:interpretation>
                <emma:interpretation id="interp16" emma:lang="zh-CN" emma:confidence="0">
                  <emma:literal>k</emma:literal>
                </emma:interpretation>
                <emma:interpretation id="interp17" emma:lang="zh-CN" emma:confidence="0">
                  <emma:literal>红</emma:literal>
                </emma:interpretation>
                <emma:interpretation id="interp18" emma:lang="zh-CN" emma:confidence="0">
                  <emma:literal>氏</emma:literal>
                </emma:interpretation>
                <emma:interpretation id="interp19" emma:lang="zh-CN" emma:confidence="0">
                  <emma:literal>厶</emma:literal>
                </emma:interpretation>
              </emma:one-of>
            </emma:emma>
          </inkml:annotationXML>
          <inkml:trace contextRef="#ctx0" brushRef="#br0" timeOffset="1801">22215 14390 5504,'0'0'2112,"0"16"-1152,0-16-1120,0 47 224,0 16-96,-16 16-32,0 16 0,1 31 64,-17 0 128,16 0 160,0 16-160,16-31 0,0 15-64,16-16-64,0-31-480,0-32-160,0 1-256,15-64-352,1-16-192,-1-15 224,1 0 512,15 0 352,0-1 640,-15 17 288,-16 15 448,15 0 224,-15 0-544,16 32-160,-17 0-32,1 15-32,0-15-64,0 16 64,15-16-256,-15-1 0,0 1 96,0-16 0,-1 0 128,1 0-160,0-16-96,0-15-96,0-1-96,-16-15 32,0 15-32,-16-15-96,0-16 64,0 16-32,-15 15 0,-1 0 0,1 48-64,-17 0 160,17 16 32,-17 31 0,33-16-64,-17 32 96,16 16 64,16-1-64,16 1-64,0-16 0,0 0-32,15-32-96,1 0 0,-1-15-512,17-17-160,-1-15-384,0-15-160,16-1-864</inkml:trace>
        </inkml:traceGroup>
        <inkml:traceGroup>
          <inkml:annotationXML>
            <emma:emma xmlns:emma="http://www.w3.org/2003/04/emma" version="1.0">
              <emma:interpretation id="{8D65D3E8-5ACF-45E5-96D7-A57449840E3A}" emma:medium="tactile" emma:mode="ink">
                <msink:context xmlns:msink="http://schemas.microsoft.com/ink/2010/main" type="inkWord" rotatedBoundingBox="19917,14987 20716,14952 20784,16513 19985,16548"/>
              </emma:interpretation>
              <emma:one-of disjunction-type="recognition" id="oneOf4">
                <emma:interpretation id="interp20" emma:lang="zh-CN" emma:confidence="0">
                  <emma:literal>的</emma:literal>
                </emma:interpretation>
                <emma:interpretation id="interp21" emma:lang="zh-CN" emma:confidence="0">
                  <emma:literal>心</emma:literal>
                </emma:interpretation>
                <emma:interpretation id="interp22" emma:lang="zh-CN" emma:confidence="0">
                  <emma:literal>」</emma:literal>
                </emma:interpretation>
                <emma:interpretation id="interp23" emma:lang="zh-CN" emma:confidence="0">
                  <emma:literal>江</emma:literal>
                </emma:interpretation>
                <emma:interpretation id="interp24" emma:lang="zh-CN" emma:confidence="0">
                  <emma:literal>凵</emma:literal>
                </emma:interpretation>
              </emma:one-of>
            </emma:emma>
          </inkml:annotationXML>
          <inkml:trace contextRef="#ctx0" brushRef="#br0" timeOffset="2270">23224 15383 3840,'0'0'1472,"16"16"-768,-16 15-544,0-15 352,0 16-32,0-1 32,0 16 0,0-15 96,0 31-352,0 0 0,0 1 64,0-33-128,0 16 64,0-15-96,0-16 64,0 0 0,0-16 32,0 0 0,0 0 0,16-32-224,-1 0-64,1 0-96,-1 1 96,1 16-64,0-17 32,0 16 0,16 0-64,-32 16 160,16 0 32,-1 16 128,16 0 32,-15 0-32,0 15 32,0-15-128,0-1-64,16-15 64,-1 0 0,0-15-384,-15-16-128,32-1-32,-1 0 96,-16 0 352,17 1 160,-16 16 352,-1-1 160,-16 0 0,17 0-32,0 0-320,-16 16-128,0 0-480,15 16-128,-16 0-1152,1 16-480,-16 30-1152</inkml:trace>
        </inkml:traceGroup>
        <inkml:traceGroup>
          <inkml:annotationXML>
            <emma:emma xmlns:emma="http://www.w3.org/2003/04/emma" version="1.0">
              <emma:interpretation id="{F0B8FBE6-9A5C-4B42-B7BF-BE4CA77412AE}" emma:medium="tactile" emma:mode="ink">
                <msink:context xmlns:msink="http://schemas.microsoft.com/ink/2010/main" type="inkWord" rotatedBoundingBox="20331,16528 20390,16462 20399,16469 20339,16536"/>
              </emma:interpretation>
              <emma:one-of disjunction-type="recognition" id="oneOf5">
                <emma:interpretation id="interp25" emma:lang="zh-CN" emma:confidence="0">
                  <emma:literal>,</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2868">23698 16866 5504,'-15'0'2112,"15"16"-1152,0-16-1056,0 0 416,0 0-1504,-16 16-544,0 0-352,0-1-96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15T05:51:55.159"/>
    </inkml:context>
    <inkml:brush xml:id="br0">
      <inkml:brushProperty name="width" value="0.025" units="cm"/>
      <inkml:brushProperty name="height" value="0.025" units="cm"/>
    </inkml:brush>
  </inkml:definitions>
  <inkml:traceGroup>
    <inkml:annotationXML>
      <emma:emma xmlns:emma="http://www.w3.org/2003/04/emma" version="1.0">
        <emma:interpretation id="{1489947B-32C9-4C9E-A346-D7F2C0164260}" emma:medium="tactile" emma:mode="ink">
          <msink:context xmlns:msink="http://schemas.microsoft.com/ink/2010/main" type="inkDrawing" rotatedBoundingBox="14881,17167 20583,16250 20632,16554 14930,17472" semanticType="underline" shapeName="Other">
            <msink:sourceLink direction="with" ref="{789CC511-2D08-4170-B6A1-79C62C908F3B}"/>
          </msink:context>
        </emma:interpretation>
      </emma:emma>
    </inkml:annotationXML>
    <inkml:trace contextRef="#ctx0" brushRef="#br0">18380 17844 7936,'-126'-15'2976,"94"15"-1600,32-16-1888,0 0 320,32 0-288,46-31-32,49-16 288,62-16 192,79 0 32,64 0 448,46-15 160,64 14-288,47 17-96,-16 31-224,-15 17-32,-32-17 32,-48 1 0,-46-1 352,-48 0 224,-48 1 128,-30-1 64,-48 1-512,-16 15-192,-48-31-1056,-31 15-480,-16 16-800,-15-15-320,-16 15-128</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15T05:51:56.406"/>
    </inkml:context>
    <inkml:brush xml:id="br0">
      <inkml:brushProperty name="width" value="0.025" units="cm"/>
      <inkml:brushProperty name="height" value="0.025" units="cm"/>
    </inkml:brush>
  </inkml:definitions>
  <inkml:traceGroup>
    <inkml:annotationXML>
      <emma:emma xmlns:emma="http://www.w3.org/2003/04/emma" version="1.0">
        <emma:interpretation id="{FC3D655A-3AC4-4DF7-86C0-9198A7D48168}" emma:medium="tactile" emma:mode="ink">
          <msink:context xmlns:msink="http://schemas.microsoft.com/ink/2010/main" type="writingRegion" rotatedBoundingBox="17211,17701 18110,17701 18110,18300 17211,18300">
            <msink:destinationLink direction="with" ref="{2F48D7CE-39BE-435A-A278-4D31EAE78175}"/>
          </msink:context>
        </emma:interpretation>
      </emma:emma>
    </inkml:annotationXML>
    <inkml:traceGroup>
      <inkml:annotationXML>
        <emma:emma xmlns:emma="http://www.w3.org/2003/04/emma" version="1.0">
          <emma:interpretation id="{862E78AD-B719-481B-B67F-66F28CAAC13B}" emma:medium="tactile" emma:mode="ink">
            <msink:context xmlns:msink="http://schemas.microsoft.com/ink/2010/main" type="paragraph" rotatedBoundingBox="17211,17701 18110,17701 18110,18300 17211,18300" alignmentLevel="1"/>
          </emma:interpretation>
        </emma:emma>
      </inkml:annotationXML>
      <inkml:traceGroup>
        <inkml:annotationXML>
          <emma:emma xmlns:emma="http://www.w3.org/2003/04/emma" version="1.0">
            <emma:interpretation id="{56FE6300-04D3-4F68-A39C-8CD6713DDA40}" emma:medium="tactile" emma:mode="ink">
              <msink:context xmlns:msink="http://schemas.microsoft.com/ink/2010/main" type="line" rotatedBoundingBox="17211,17701 18110,17701 18110,18300 17211,18300"/>
            </emma:interpretation>
          </emma:emma>
        </inkml:annotationXML>
        <inkml:traceGroup>
          <inkml:annotationXML>
            <emma:emma xmlns:emma="http://www.w3.org/2003/04/emma" version="1.0">
              <emma:interpretation id="{64D1F347-408C-41B9-AA03-6E7ECC3048FF}" emma:medium="tactile" emma:mode="ink">
                <msink:context xmlns:msink="http://schemas.microsoft.com/ink/2010/main" type="inkWord" rotatedBoundingBox="17227,17794 17321,18296 17292,18302 17198,17800"/>
              </emma:interpretation>
              <emma:one-of disjunction-type="recognition" id="oneOf0">
                <emma:interpretation id="interp0" emma:lang="zh-CN" emma:confidence="0">
                  <emma:literal>1</emma:literal>
                </emma:interpretation>
                <emma:interpretation id="interp1" emma:lang="zh-CN" emma:confidence="0">
                  <emma:literal>丨</emma:literal>
                </emma:interpretation>
                <emma:interpretation id="interp2" emma:lang="zh-CN" emma:confidence="0">
                  <emma:literal>∶</emma:literal>
                </emma:interpretation>
                <emma:interpretation id="interp3" emma:lang="zh-CN" emma:confidence="0">
                  <emma:literal>l</emma:literal>
                </emma:interpretation>
                <emma:interpretation id="interp4" emma:lang="zh-CN" emma:confidence="0">
                  <emma:literal>|</emma:literal>
                </emma:interpretation>
              </emma:one-of>
            </emma:emma>
          </inkml:annotationXML>
          <inkml:trace contextRef="#ctx0" brushRef="#br0">20526 18190 5504,'-16'32'2112,"16"-16"-1152,16 15-1184,-16 1 256,0 15-160,16 1 96,-1 30-288,1-14-32,-1-1 192,-15-16 64,16-15 96,-16-17-992,0-15-1440,0-15 288</inkml:trace>
        </inkml:traceGroup>
        <inkml:traceGroup>
          <inkml:annotationXML>
            <emma:emma xmlns:emma="http://www.w3.org/2003/04/emma" version="1.0">
              <emma:interpretation id="{8C04CE2D-59F6-477F-898D-DA4ABCC95105}" emma:medium="tactile" emma:mode="ink">
                <msink:context xmlns:msink="http://schemas.microsoft.com/ink/2010/main" type="inkWord" rotatedBoundingBox="17609,17934 17811,18075 17743,18172 17541,18031"/>
              </emma:interpretation>
              <emma:one-of disjunction-type="recognition" id="oneOf1">
                <emma:interpretation id="interp5" emma:lang="zh-CN" emma:confidence="0">
                  <emma:literal>~</emma:literal>
                </emma:interpretation>
                <emma:interpretation id="interp6" emma:lang="zh-CN" emma:confidence="0">
                  <emma:literal>、</emma:literal>
                </emma:interpretation>
                <emma:interpretation id="interp7" emma:lang="zh-CN" emma:confidence="0">
                  <emma:literal/>
                </emma:interpretation>
                <emma:interpretation id="interp8" emma:lang="zh-CN" emma:confidence="0">
                  <emma:literal>」</emma:literal>
                </emma:interpretation>
                <emma:interpretation id="interp9" emma:lang="zh-CN" emma:confidence="0">
                  <emma:literal>的</emma:literal>
                </emma:interpretation>
              </emma:one-of>
            </emma:emma>
          </inkml:annotationXML>
          <inkml:trace contextRef="#ctx0" brushRef="#br0" timeOffset="4381">20873 18380 6656,'0'0'2464,"0"0"-1344,0 0-1376,0 0 320,0 16-448,16 0-96,0 0-96,16 15-64,-17 0 384,17-15 32,-16 16 96,-1-32-192,1 16-64,16-32-1120,-16-16-960,-1-15 928</inkml:trace>
        </inkml:traceGroup>
        <inkml:traceGroup>
          <inkml:annotationXML>
            <emma:emma xmlns:emma="http://www.w3.org/2003/04/emma" version="1.0">
              <emma:interpretation id="{9152D034-2911-4818-91A0-029B83B7566E}" emma:medium="tactile" emma:mode="ink">
                <msink:context xmlns:msink="http://schemas.microsoft.com/ink/2010/main" type="inkWord" rotatedBoundingBox="18019,17656 18124,18071 17946,18116 17842,17701"/>
              </emma:interpretation>
              <emma:one-of disjunction-type="recognition" id="oneOf2">
                <emma:interpretation id="interp10" emma:lang="zh-CN" emma:confidence="0">
                  <emma:literal>2</emma:literal>
                </emma:interpretation>
                <emma:interpretation id="interp11" emma:lang="zh-CN" emma:confidence="0">
                  <emma:literal>之</emma:literal>
                </emma:interpretation>
                <emma:interpretation id="interp12" emma:lang="zh-CN" emma:confidence="0">
                  <emma:literal>工</emma:literal>
                </emma:interpretation>
                <emma:interpretation id="interp13" emma:lang="zh-CN" emma:confidence="0">
                  <emma:literal>冫</emma:literal>
                </emma:interpretation>
                <emma:interpretation id="interp14" emma:lang="zh-CN" emma:confidence="0">
                  <emma:literal>二</emma:literal>
                </emma:interpretation>
              </emma:one-of>
            </emma:emma>
          </inkml:annotationXML>
          <inkml:trace contextRef="#ctx0" brushRef="#br0" timeOffset="4682">21141 18096 4992,'0'0'1920,"0"0"-1024,0 0-1056,0 0 320,16 0 32,0 16 192,-1-16 0,1 16 96,16 0-256,-16-1-192,15 1-64,-15 0 96,15 0 32,1-1 160,-32 17 96,0-16-128,0 15 32,-16 1-160,0-16-64,1 15 0,-1 1 32,0-1 32,0-15 32,16 0-160,-15 0-32,15-16-64,15 15 0,-15-30 0,16 15 96,16-16-864,15 0-320,0 0-1440</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15T05:51:56.551"/>
    </inkml:context>
    <inkml:brush xml:id="br0">
      <inkml:brushProperty name="width" value="0.025" units="cm"/>
      <inkml:brushProperty name="height" value="0.025" units="cm"/>
    </inkml:brush>
  </inkml:definitions>
  <inkml:traceGroup>
    <inkml:annotationXML>
      <emma:emma xmlns:emma="http://www.w3.org/2003/04/emma" version="1.0">
        <emma:interpretation id="{C00FDF3A-D639-4059-8529-A04478E0CE25}" emma:medium="tactile" emma:mode="ink">
          <msink:context xmlns:msink="http://schemas.microsoft.com/ink/2010/main" type="inkDrawing" rotatedBoundingBox="17494,17097 17518,17209 17503,17212 17479,17101" shapeName="Other"/>
        </emma:interpretation>
      </emma:emma>
    </inkml:annotationXML>
    <inkml:trace contextRef="#ctx0" brushRef="#br0">20794 17496 6144,'-16'0'2272,"32"16"-1216,-16 16-2144,0-17-96,16 16-1152,-16-15-384</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15T05:51:56.882"/>
    </inkml:context>
    <inkml:brush xml:id="br0">
      <inkml:brushProperty name="width" value="0.025" units="cm"/>
      <inkml:brushProperty name="height" value="0.025" units="cm"/>
    </inkml:brush>
  </inkml:definitions>
  <inkml:traceGroup>
    <inkml:annotationXML>
      <emma:emma xmlns:emma="http://www.w3.org/2003/04/emma" version="1.0">
        <emma:interpretation id="{2F48D7CE-39BE-435A-A278-4D31EAE78175}" emma:medium="tactile" emma:mode="ink">
          <msink:context xmlns:msink="http://schemas.microsoft.com/ink/2010/main" type="inkDrawing" rotatedBoundingBox="18158,17250 18632,18715 18330,18813 17856,17347" semanticType="verticalRange" shapeName="Other">
            <msink:sourceLink direction="with" ref="{FC3D655A-3AC4-4DF7-86C0-9198A7D48168}"/>
          </msink:context>
        </emma:interpretation>
      </emma:emma>
    </inkml:annotationXML>
    <inkml:trace contextRef="#ctx0" brushRef="#br0">21157 17748 5760,'32'-16'2176,"0"16"-1152,15-15-1184,-31 15 320,15 0-320,-15 0 32,31 0 192,-31 0 192,16 0-128,-17 15 64,17 1 128,-16 0-192,-1 16 0,1 15 0,0 0 0,0 33 0,15-18 64,-15 18-32,0 14 0,15 32-96,1 0-64,0 0 32,-1 1-32,-15-1-160,15-31 32,-31-17 0,16-14 64,-16-17-192,0-16 32,-16-31-832,1 0-256,-33-31-1088</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EB41E-C2C2-DB45-B783-ECE9A7D1604C}" type="datetimeFigureOut">
              <a:rPr lang="en-US" smtClean="0"/>
              <a:t>05/14/17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209FD-C72D-544C-BC5A-B310EF07B834}" type="slidenum">
              <a:rPr lang="en-US" smtClean="0"/>
              <a:t>‹#›</a:t>
            </a:fld>
            <a:endParaRPr lang="en-US"/>
          </a:p>
        </p:txBody>
      </p:sp>
    </p:spTree>
    <p:extLst>
      <p:ext uri="{BB962C8B-B14F-4D97-AF65-F5344CB8AC3E}">
        <p14:creationId xmlns:p14="http://schemas.microsoft.com/office/powerpoint/2010/main" val="122515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B209FD-C72D-544C-BC5A-B310EF07B834}" type="slidenum">
              <a:rPr lang="en-US" smtClean="0"/>
              <a:t>1</a:t>
            </a:fld>
            <a:endParaRPr lang="en-US"/>
          </a:p>
        </p:txBody>
      </p:sp>
    </p:spTree>
    <p:extLst>
      <p:ext uri="{BB962C8B-B14F-4D97-AF65-F5344CB8AC3E}">
        <p14:creationId xmlns:p14="http://schemas.microsoft.com/office/powerpoint/2010/main" val="21264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allowing us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compare results to a ground truth (the Illumina100 data)</a:t>
            </a:r>
          </a:p>
          <a:p>
            <a:endParaRPr lang="en-US" dirty="0"/>
          </a:p>
          <a:p>
            <a:r>
              <a:rPr lang="en-US" sz="1200" kern="1200" dirty="0">
                <a:solidFill>
                  <a:schemeClr val="tx1"/>
                </a:solidFill>
                <a:effectLst/>
                <a:latin typeface="+mn-lt"/>
                <a:ea typeface="+mn-ea"/>
                <a:cs typeface="+mn-cs"/>
              </a:rPr>
              <a:t>A major problem with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is that the alignments they require are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slow to generate. The alignments, made with Bowtie2 [Langmead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2012],</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took days.</a:t>
            </a:r>
          </a:p>
          <a:p>
            <a:endParaRPr lang="en-US" dirty="0"/>
          </a:p>
          <a:p>
            <a:r>
              <a:rPr lang="en-US" dirty="0"/>
              <a:t> The Illumina100 dataset consists of 53.33 million 75bp reads, simulated by the </a:t>
            </a:r>
            <a:r>
              <a:rPr lang="en-US" dirty="0" err="1"/>
              <a:t>iMESSi</a:t>
            </a:r>
            <a:r>
              <a:rPr lang="en-US" dirty="0"/>
              <a:t> metagenomic simulator using an Illumina error model. The reads were simulated from a set of 100 unique bacterial genomes. The set is of genomes from 85 diﬀerent species and 63 diﬀerent </a:t>
            </a:r>
            <a:r>
              <a:rPr lang="en-US" dirty="0" err="1"/>
              <a:t>genuses</a:t>
            </a:r>
            <a:r>
              <a:rPr lang="en-US" dirty="0"/>
              <a:t>, over a range of abundances from 0.86% to 2.2%. </a:t>
            </a:r>
          </a:p>
        </p:txBody>
      </p:sp>
      <p:sp>
        <p:nvSpPr>
          <p:cNvPr id="4" name="Slide Number Placeholder 3"/>
          <p:cNvSpPr>
            <a:spLocks noGrp="1"/>
          </p:cNvSpPr>
          <p:nvPr>
            <p:ph type="sldNum" sz="quarter" idx="10"/>
          </p:nvPr>
        </p:nvSpPr>
        <p:spPr/>
        <p:txBody>
          <a:bodyPr/>
          <a:lstStyle/>
          <a:p>
            <a:fld id="{89B209FD-C72D-544C-BC5A-B310EF07B834}" type="slidenum">
              <a:rPr lang="en-US" smtClean="0"/>
              <a:t>12</a:t>
            </a:fld>
            <a:endParaRPr lang="en-US"/>
          </a:p>
        </p:txBody>
      </p:sp>
    </p:spTree>
    <p:extLst>
      <p:ext uri="{BB962C8B-B14F-4D97-AF65-F5344CB8AC3E}">
        <p14:creationId xmlns:p14="http://schemas.microsoft.com/office/powerpoint/2010/main" val="103654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allowing us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compare results to a ground truth (the Illumina100 data)</a:t>
            </a:r>
          </a:p>
          <a:p>
            <a:endParaRPr lang="en-US" dirty="0"/>
          </a:p>
          <a:p>
            <a:r>
              <a:rPr lang="en-US" sz="1200" kern="1200" dirty="0">
                <a:solidFill>
                  <a:schemeClr val="tx1"/>
                </a:solidFill>
                <a:effectLst/>
                <a:latin typeface="+mn-lt"/>
                <a:ea typeface="+mn-ea"/>
                <a:cs typeface="+mn-cs"/>
              </a:rPr>
              <a:t>A major problem with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is that the alignments they require are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slow to generate. The alignments, made with Bowtie2 [Langmead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2012],</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took days.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14</a:t>
            </a:fld>
            <a:endParaRPr lang="en-US"/>
          </a:p>
        </p:txBody>
      </p:sp>
    </p:spTree>
    <p:extLst>
      <p:ext uri="{BB962C8B-B14F-4D97-AF65-F5344CB8AC3E}">
        <p14:creationId xmlns:p14="http://schemas.microsoft.com/office/powerpoint/2010/main" val="11546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reported in [Wood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2014], Kraken was much faster on the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taking only 22 minutes 38s. We also tested CLARK [</a:t>
            </a:r>
            <a:r>
              <a:rPr lang="en-US" sz="1200" kern="1200" dirty="0" err="1">
                <a:solidFill>
                  <a:schemeClr val="tx1"/>
                </a:solidFill>
                <a:effectLst/>
                <a:latin typeface="+mn-lt"/>
                <a:ea typeface="+mn-ea"/>
                <a:cs typeface="+mn-cs"/>
              </a:rPr>
              <a:t>Ounit</a:t>
            </a:r>
            <a:r>
              <a:rPr lang="en-US" sz="1200" kern="1200" dirty="0">
                <a:solidFill>
                  <a:schemeClr val="tx1"/>
                </a:solidFill>
                <a:effectLst/>
                <a:latin typeface="+mn-lt"/>
                <a:ea typeface="+mn-ea"/>
                <a:cs typeface="+mn-cs"/>
              </a:rPr>
              <a:t> et al., 2015], another</a:t>
            </a:r>
          </a:p>
          <a:p>
            <a:r>
              <a:rPr lang="en-US" sz="1200" kern="1200" dirty="0">
                <a:solidFill>
                  <a:schemeClr val="tx1"/>
                </a:solidFill>
                <a:effectLst/>
                <a:latin typeface="+mn-lt"/>
                <a:ea typeface="+mn-ea"/>
                <a:cs typeface="+mn-cs"/>
              </a:rPr>
              <a:t>recently published k-</a:t>
            </a:r>
            <a:r>
              <a:rPr lang="en-US" sz="1200" kern="1200" dirty="0" err="1">
                <a:solidFill>
                  <a:schemeClr val="tx1"/>
                </a:solidFill>
                <a:effectLst/>
                <a:latin typeface="+mn-lt"/>
                <a:ea typeface="+mn-ea"/>
                <a:cs typeface="+mn-cs"/>
              </a:rPr>
              <a:t>mer</a:t>
            </a:r>
            <a:r>
              <a:rPr lang="en-US" sz="1200" kern="1200" dirty="0">
                <a:solidFill>
                  <a:schemeClr val="tx1"/>
                </a:solidFill>
                <a:effectLst/>
                <a:latin typeface="+mn-lt"/>
                <a:ea typeface="+mn-ea"/>
                <a:cs typeface="+mn-cs"/>
              </a:rPr>
              <a:t> based assignment tool and, in agreement with the benchmarks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Lindgreen</a:t>
            </a:r>
            <a:r>
              <a:rPr lang="en-US" sz="1200" kern="1200" dirty="0">
                <a:solidFill>
                  <a:schemeClr val="tx1"/>
                </a:solidFill>
                <a:effectLst/>
                <a:latin typeface="+mn-lt"/>
                <a:ea typeface="+mn-ea"/>
                <a:cs typeface="+mn-cs"/>
              </a:rPr>
              <a:t> et al., 2015], we found it to be slightly faster taking 20 minutes 30s.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as seen in Table 1, both Kraken and CLARK have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worse performance</a:t>
            </a:r>
          </a:p>
          <a:p>
            <a:r>
              <a:rPr lang="en-US" sz="1200" kern="1200" dirty="0">
                <a:solidFill>
                  <a:schemeClr val="tx1"/>
                </a:solidFill>
                <a:effectLst/>
                <a:latin typeface="+mn-lt"/>
                <a:ea typeface="+mn-ea"/>
                <a:cs typeface="+mn-cs"/>
              </a:rPr>
              <a:t>than both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(in concordance with [</a:t>
            </a:r>
            <a:r>
              <a:rPr lang="en-US" sz="1200" kern="1200" dirty="0" err="1">
                <a:solidFill>
                  <a:schemeClr val="tx1"/>
                </a:solidFill>
                <a:effectLst/>
                <a:latin typeface="+mn-lt"/>
                <a:ea typeface="+mn-ea"/>
                <a:cs typeface="+mn-cs"/>
              </a:rPr>
              <a:t>Lindgreen</a:t>
            </a:r>
            <a:r>
              <a:rPr lang="en-US" sz="1200" kern="1200" dirty="0">
                <a:solidFill>
                  <a:schemeClr val="tx1"/>
                </a:solidFill>
                <a:effectLst/>
                <a:latin typeface="+mn-lt"/>
                <a:ea typeface="+mn-ea"/>
                <a:cs typeface="+mn-cs"/>
              </a:rPr>
              <a:t> et al., 2015] but in con-</a:t>
            </a:r>
          </a:p>
          <a:p>
            <a:r>
              <a:rPr lang="en-US" sz="1200" kern="1200" dirty="0" err="1">
                <a:solidFill>
                  <a:schemeClr val="tx1"/>
                </a:solidFill>
                <a:effectLst/>
                <a:latin typeface="+mn-lt"/>
                <a:ea typeface="+mn-ea"/>
                <a:cs typeface="+mn-cs"/>
              </a:rPr>
              <a:t>tradiction</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Ounit</a:t>
            </a:r>
            <a:r>
              <a:rPr lang="en-US" sz="1200" kern="1200" dirty="0">
                <a:solidFill>
                  <a:schemeClr val="tx1"/>
                </a:solidFill>
                <a:effectLst/>
                <a:latin typeface="+mn-lt"/>
                <a:ea typeface="+mn-ea"/>
                <a:cs typeface="+mn-cs"/>
              </a:rPr>
              <a:t> et al., 2015], we found that Kraken is more accurate than CLARK).</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15</a:t>
            </a:fld>
            <a:endParaRPr lang="en-US"/>
          </a:p>
        </p:txBody>
      </p:sp>
    </p:spTree>
    <p:extLst>
      <p:ext uri="{BB962C8B-B14F-4D97-AF65-F5344CB8AC3E}">
        <p14:creationId xmlns:p14="http://schemas.microsoft.com/office/powerpoint/2010/main" val="165269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turned to a comparison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with Kraken and CLARK using the Illumina100 simulation (i100) but utilizing a larger and more realistic reference database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1,958 genomes from [Martin et al., 2012</a:t>
            </a:r>
          </a:p>
          <a:p>
            <a:endParaRPr lang="en-US" dirty="0"/>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much more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accurate than Kraken and CLARK at all four taxonomic levels tested. The performance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at the exact genome level is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better than Kraken at the genus level.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Notably, Kraken‘s performance at the exact genome level (AVGRE 18.67 and RRMSE38.26) is too poor to be of practical use.</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16</a:t>
            </a:fld>
            <a:endParaRPr lang="en-US"/>
          </a:p>
        </p:txBody>
      </p:sp>
    </p:spTree>
    <p:extLst>
      <p:ext uri="{BB962C8B-B14F-4D97-AF65-F5344CB8AC3E}">
        <p14:creationId xmlns:p14="http://schemas.microsoft.com/office/powerpoint/2010/main" val="113877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phylum</a:t>
            </a:r>
          </a:p>
          <a:p>
            <a:r>
              <a:rPr lang="en-US" sz="1200" kern="1200" dirty="0">
                <a:solidFill>
                  <a:schemeClr val="tx1"/>
                </a:solidFill>
                <a:effectLst/>
                <a:latin typeface="+mn-lt"/>
                <a:ea typeface="+mn-ea"/>
                <a:cs typeface="+mn-cs"/>
              </a:rPr>
              <a:t>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17</a:t>
            </a:fld>
            <a:endParaRPr lang="en-US"/>
          </a:p>
        </p:txBody>
      </p:sp>
    </p:spTree>
    <p:extLst>
      <p:ext uri="{BB962C8B-B14F-4D97-AF65-F5344CB8AC3E}">
        <p14:creationId xmlns:p14="http://schemas.microsoft.com/office/powerpoint/2010/main" val="1280310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18</a:t>
            </a:fld>
            <a:endParaRPr lang="en-US"/>
          </a:p>
        </p:txBody>
      </p:sp>
    </p:spTree>
    <p:extLst>
      <p:ext uri="{BB962C8B-B14F-4D97-AF65-F5344CB8AC3E}">
        <p14:creationId xmlns:p14="http://schemas.microsoft.com/office/powerpoint/2010/main" val="125187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19</a:t>
            </a:fld>
            <a:endParaRPr lang="en-US"/>
          </a:p>
        </p:txBody>
      </p:sp>
    </p:spTree>
    <p:extLst>
      <p:ext uri="{BB962C8B-B14F-4D97-AF65-F5344CB8AC3E}">
        <p14:creationId xmlns:p14="http://schemas.microsoft.com/office/powerpoint/2010/main" val="121078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20</a:t>
            </a:fld>
            <a:endParaRPr lang="en-US"/>
          </a:p>
        </p:txBody>
      </p:sp>
    </p:spTree>
    <p:extLst>
      <p:ext uri="{BB962C8B-B14F-4D97-AF65-F5344CB8AC3E}">
        <p14:creationId xmlns:p14="http://schemas.microsoft.com/office/powerpoint/2010/main" val="209792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turned to a comparison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with Kraken and CLARK using the Illumina100 simulation (i100) but utilizing a larger and more realistic reference database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1,958 genomes from [Martin et al., 2012</a:t>
            </a:r>
          </a:p>
          <a:p>
            <a:endParaRPr lang="en-US" dirty="0"/>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much more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accurate than Kraken and CLARK at all four taxonomic levels tested. The performance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at the exact genome level is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better than Kraken at the genus level.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Notably, Kraken‘s performance at the exact genome level (AVGRE 18.67 and RRMSE38.26) is too poor to be of practical use.</a:t>
            </a:r>
          </a:p>
          <a:p>
            <a:endParaRPr lang="en-US" dirty="0"/>
          </a:p>
          <a:p>
            <a:r>
              <a:rPr lang="en-US" sz="1200" kern="1200" dirty="0">
                <a:solidFill>
                  <a:schemeClr val="tx1"/>
                </a:solidFill>
                <a:effectLst/>
                <a:latin typeface="+mn-lt"/>
                <a:ea typeface="+mn-ea"/>
                <a:cs typeface="+mn-cs"/>
              </a:rPr>
              <a:t>The running time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faster than Kraken with the i100 dataset (5m55s vs.</a:t>
            </a:r>
          </a:p>
          <a:p>
            <a:r>
              <a:rPr lang="en-US" sz="1200" kern="1200" dirty="0">
                <a:solidFill>
                  <a:schemeClr val="tx1"/>
                </a:solidFill>
                <a:effectLst/>
                <a:latin typeface="+mn-lt"/>
                <a:ea typeface="+mn-ea"/>
                <a:cs typeface="+mn-cs"/>
              </a:rPr>
              <a:t>22m38s using a single core) but slower on the i100+Martin (50m55s vs. 27m3s). However</a:t>
            </a:r>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index building is slightly faster than Kraken, and when utilizing multiple threads</a:t>
            </a:r>
          </a:p>
          <a:p>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pseudoalignment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kallisto's</a:t>
            </a:r>
            <a:r>
              <a:rPr lang="en-US" sz="1200" kern="1200" dirty="0">
                <a:solidFill>
                  <a:schemeClr val="tx1"/>
                </a:solidFill>
                <a:effectLst/>
                <a:latin typeface="+mn-lt"/>
                <a:ea typeface="+mn-ea"/>
                <a:cs typeface="+mn-cs"/>
              </a:rPr>
              <a:t> running time is negligible.</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21</a:t>
            </a:fld>
            <a:endParaRPr lang="en-US"/>
          </a:p>
        </p:txBody>
      </p:sp>
    </p:spTree>
    <p:extLst>
      <p:ext uri="{BB962C8B-B14F-4D97-AF65-F5344CB8AC3E}">
        <p14:creationId xmlns:p14="http://schemas.microsoft.com/office/powerpoint/2010/main" val="1375034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14:m>
                  <m:oMath xmlns:m="http://schemas.openxmlformats.org/officeDocument/2006/math">
                    <m:f>
                      <m:fPr>
                        <m:ctrlPr>
                          <a:rPr lang="en-US" altLang="zh-CN" i="1" smtClean="0">
                            <a:latin typeface="Cambria Math" panose="02040503050406030204" pitchFamily="18" charset="0"/>
                          </a:rPr>
                        </m:ctrlPr>
                      </m:fPr>
                      <m:num/>
                      <m:den/>
                    </m:f>
                  </m:oMath>
                </a14:m>
                <a:endParaRPr lang="zh-CN" altLang="en-US" dirty="0"/>
              </a:p>
            </p:txBody>
          </p:sp>
        </mc:Choice>
        <mc:Fallback xmlns="">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r>
                  <a:rPr lang="en-US" altLang="zh-CN" i="0">
                    <a:latin typeface="Cambria Math" panose="02040503050406030204" pitchFamily="18" charset="0"/>
                  </a:rPr>
                  <a:t>/</a:t>
                </a:r>
                <a:endParaRPr lang="zh-CN" altLang="en-US" dirty="0"/>
              </a:p>
            </p:txBody>
          </p:sp>
        </mc:Fallback>
      </mc:AlternateContent>
      <p:sp>
        <p:nvSpPr>
          <p:cNvPr id="4" name="Slide Number Placeholder 3"/>
          <p:cNvSpPr>
            <a:spLocks noGrp="1"/>
          </p:cNvSpPr>
          <p:nvPr>
            <p:ph type="sldNum" sz="quarter" idx="10"/>
          </p:nvPr>
        </p:nvSpPr>
        <p:spPr/>
        <p:txBody>
          <a:bodyPr/>
          <a:lstStyle/>
          <a:p>
            <a:fld id="{89B209FD-C72D-544C-BC5A-B310EF07B834}" type="slidenum">
              <a:rPr lang="en-US" smtClean="0"/>
              <a:t>22</a:t>
            </a:fld>
            <a:endParaRPr lang="en-US"/>
          </a:p>
        </p:txBody>
      </p:sp>
    </p:spTree>
    <p:extLst>
      <p:ext uri="{BB962C8B-B14F-4D97-AF65-F5344CB8AC3E}">
        <p14:creationId xmlns:p14="http://schemas.microsoft.com/office/powerpoint/2010/main" val="276603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3</a:t>
            </a:fld>
            <a:endParaRPr lang="en-US"/>
          </a:p>
        </p:txBody>
      </p:sp>
    </p:spTree>
    <p:extLst>
      <p:ext uri="{BB962C8B-B14F-4D97-AF65-F5344CB8AC3E}">
        <p14:creationId xmlns:p14="http://schemas.microsoft.com/office/powerpoint/2010/main" val="317204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14:m>
                  <m:oMath xmlns:m="http://schemas.openxmlformats.org/officeDocument/2006/math">
                    <m:f>
                      <m:fPr>
                        <m:ctrlPr>
                          <a:rPr lang="en-US" altLang="zh-CN" i="1" smtClean="0">
                            <a:latin typeface="Cambria Math" panose="02040503050406030204" pitchFamily="18" charset="0"/>
                          </a:rPr>
                        </m:ctrlPr>
                      </m:fPr>
                      <m:num/>
                      <m:den/>
                    </m:f>
                  </m:oMath>
                </a14:m>
                <a:endParaRPr lang="zh-CN" altLang="en-US" dirty="0"/>
              </a:p>
            </p:txBody>
          </p:sp>
        </mc:Choice>
        <mc:Fallback xmlns="">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r>
                  <a:rPr lang="en-US" altLang="zh-CN" i="0">
                    <a:latin typeface="Cambria Math" panose="02040503050406030204" pitchFamily="18" charset="0"/>
                  </a:rPr>
                  <a:t>/</a:t>
                </a:r>
                <a:endParaRPr lang="zh-CN" altLang="en-US" dirty="0"/>
              </a:p>
            </p:txBody>
          </p:sp>
        </mc:Fallback>
      </mc:AlternateContent>
      <p:sp>
        <p:nvSpPr>
          <p:cNvPr id="4" name="Slide Number Placeholder 3"/>
          <p:cNvSpPr>
            <a:spLocks noGrp="1"/>
          </p:cNvSpPr>
          <p:nvPr>
            <p:ph type="sldNum" sz="quarter" idx="10"/>
          </p:nvPr>
        </p:nvSpPr>
        <p:spPr/>
        <p:txBody>
          <a:bodyPr/>
          <a:lstStyle/>
          <a:p>
            <a:fld id="{89B209FD-C72D-544C-BC5A-B310EF07B834}" type="slidenum">
              <a:rPr lang="en-US" smtClean="0"/>
              <a:t>23</a:t>
            </a:fld>
            <a:endParaRPr lang="en-US"/>
          </a:p>
        </p:txBody>
      </p:sp>
    </p:spTree>
    <p:extLst>
      <p:ext uri="{BB962C8B-B14F-4D97-AF65-F5344CB8AC3E}">
        <p14:creationId xmlns:p14="http://schemas.microsoft.com/office/powerpoint/2010/main" val="911029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the 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on the i100 and i100+Martin databases were convincing,</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decided to examine its performance in the case of missing strains, a situation that is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commonplace in </a:t>
            </a:r>
            <a:r>
              <a:rPr lang="en-US" sz="1200" kern="1200" dirty="0" err="1">
                <a:solidFill>
                  <a:schemeClr val="tx1"/>
                </a:solidFill>
                <a:effectLst/>
                <a:latin typeface="+mn-lt"/>
                <a:ea typeface="+mn-ea"/>
                <a:cs typeface="+mn-cs"/>
              </a:rPr>
              <a:t>metagenomic</a:t>
            </a:r>
            <a:r>
              <a:rPr lang="en-US" sz="1200" kern="1200" dirty="0">
                <a:solidFill>
                  <a:schemeClr val="tx1"/>
                </a:solidFill>
                <a:effectLst/>
                <a:latin typeface="+mn-lt"/>
                <a:ea typeface="+mn-ea"/>
                <a:cs typeface="+mn-cs"/>
              </a:rPr>
              <a:t> analyses.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24</a:t>
            </a:fld>
            <a:endParaRPr lang="en-US"/>
          </a:p>
        </p:txBody>
      </p:sp>
    </p:spTree>
    <p:extLst>
      <p:ext uri="{BB962C8B-B14F-4D97-AF65-F5344CB8AC3E}">
        <p14:creationId xmlns:p14="http://schemas.microsoft.com/office/powerpoint/2010/main" val="152615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expected, Table 3 shows that the performance of both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and Kraken degrades</a:t>
            </a:r>
          </a:p>
          <a:p>
            <a:r>
              <a:rPr lang="en-US" sz="1200" kern="1200" dirty="0">
                <a:solidFill>
                  <a:schemeClr val="tx1"/>
                </a:solidFill>
                <a:effectLst/>
                <a:latin typeface="+mn-lt"/>
                <a:ea typeface="+mn-ea"/>
                <a:cs typeface="+mn-cs"/>
              </a:rPr>
              <a:t>with removal of strains from the reference database. However, what is interesting is that</a:t>
            </a:r>
          </a:p>
          <a:p>
            <a:r>
              <a:rPr lang="en-US" sz="1200" kern="1200" dirty="0">
                <a:solidFill>
                  <a:schemeClr val="tx1"/>
                </a:solidFill>
                <a:effectLst/>
                <a:latin typeface="+mn-lt"/>
                <a:ea typeface="+mn-ea"/>
                <a:cs typeface="+mn-cs"/>
              </a:rPr>
              <a:t>in the case of Bacillus, read assignment is still possible at the genus level as re</a:t>
            </a:r>
          </a:p>
          <a:p>
            <a:r>
              <a:rPr lang="en-US" sz="1200" kern="1200" dirty="0">
                <a:solidFill>
                  <a:schemeClr val="tx1"/>
                </a:solidFill>
                <a:effectLst/>
                <a:latin typeface="+mn-lt"/>
                <a:ea typeface="+mn-ea"/>
                <a:cs typeface="+mn-cs"/>
              </a:rPr>
              <a:t>in improved performance. In the case of Listeria, the absence of neighboring species</a:t>
            </a:r>
          </a:p>
          <a:p>
            <a:r>
              <a:rPr lang="en-US" sz="1200" kern="1200" dirty="0">
                <a:solidFill>
                  <a:schemeClr val="tx1"/>
                </a:solidFill>
                <a:effectLst/>
                <a:latin typeface="+mn-lt"/>
                <a:ea typeface="+mn-ea"/>
                <a:cs typeface="+mn-cs"/>
              </a:rPr>
              <a:t>means that the reads cannot be assigned. Remarkably, even with a strain completely</a:t>
            </a:r>
          </a:p>
          <a:p>
            <a:r>
              <a:rPr lang="en-US" sz="1200" kern="1200" dirty="0">
                <a:solidFill>
                  <a:schemeClr val="tx1"/>
                </a:solidFill>
                <a:effectLst/>
                <a:latin typeface="+mn-lt"/>
                <a:ea typeface="+mn-ea"/>
                <a:cs typeface="+mn-cs"/>
              </a:rPr>
              <a:t>missing from the reference database, the performance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still higher than that</a:t>
            </a:r>
          </a:p>
          <a:p>
            <a:r>
              <a:rPr lang="en-US" sz="1200" kern="1200" dirty="0">
                <a:solidFill>
                  <a:schemeClr val="tx1"/>
                </a:solidFill>
                <a:effectLst/>
                <a:latin typeface="+mn-lt"/>
                <a:ea typeface="+mn-ea"/>
                <a:cs typeface="+mn-cs"/>
              </a:rPr>
              <a:t>of Kraken with all genomes present (compare to Table 1).</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25</a:t>
            </a:fld>
            <a:endParaRPr lang="en-US"/>
          </a:p>
        </p:txBody>
      </p:sp>
    </p:spTree>
    <p:extLst>
      <p:ext uri="{BB962C8B-B14F-4D97-AF65-F5344CB8AC3E}">
        <p14:creationId xmlns:p14="http://schemas.microsoft.com/office/powerpoint/2010/main" val="10857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One of the fundamental metagenomics problems that is amenable to reference-based analysis is that of “sequence classiﬁcation” or “read assignment”. This is the problem of assigning sequenced reads to taxa. </a:t>
            </a:r>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4</a:t>
            </a:fld>
            <a:endParaRPr lang="en-US"/>
          </a:p>
        </p:txBody>
      </p:sp>
    </p:spTree>
    <p:extLst>
      <p:ext uri="{BB962C8B-B14F-4D97-AF65-F5344CB8AC3E}">
        <p14:creationId xmlns:p14="http://schemas.microsoft.com/office/powerpoint/2010/main" val="358384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5</a:t>
            </a:fld>
            <a:endParaRPr lang="en-US"/>
          </a:p>
        </p:txBody>
      </p:sp>
    </p:spTree>
    <p:extLst>
      <p:ext uri="{BB962C8B-B14F-4D97-AF65-F5344CB8AC3E}">
        <p14:creationId xmlns:p14="http://schemas.microsoft.com/office/powerpoint/2010/main" val="32663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Recently there are researches to apply </a:t>
            </a:r>
            <a:r>
              <a:rPr lang="en-US" altLang="zh-CN" dirty="0"/>
              <a:t>RNA-</a:t>
            </a:r>
            <a:r>
              <a:rPr lang="en-US" altLang="zh-CN" dirty="0" err="1"/>
              <a:t>Seq</a:t>
            </a:r>
            <a:r>
              <a:rPr lang="en-US" altLang="zh-CN" dirty="0"/>
              <a:t> methodology to metagenomics, and validate the effectiveness of this kind of application. For example, (read ppt)</a:t>
            </a:r>
            <a:endParaRPr lang="en-US" dirty="0"/>
          </a:p>
        </p:txBody>
      </p:sp>
      <p:sp>
        <p:nvSpPr>
          <p:cNvPr id="4" name="灯片编号占位符 3"/>
          <p:cNvSpPr>
            <a:spLocks noGrp="1"/>
          </p:cNvSpPr>
          <p:nvPr>
            <p:ph type="sldNum" sz="quarter" idx="10"/>
          </p:nvPr>
        </p:nvSpPr>
        <p:spPr/>
        <p:txBody>
          <a:bodyPr/>
          <a:lstStyle/>
          <a:p>
            <a:fld id="{89B209FD-C72D-544C-BC5A-B310EF07B834}" type="slidenum">
              <a:rPr lang="en-US" smtClean="0"/>
              <a:t>6</a:t>
            </a:fld>
            <a:endParaRPr lang="en-US"/>
          </a:p>
        </p:txBody>
      </p:sp>
    </p:spTree>
    <p:extLst>
      <p:ext uri="{BB962C8B-B14F-4D97-AF65-F5344CB8AC3E}">
        <p14:creationId xmlns:p14="http://schemas.microsoft.com/office/powerpoint/2010/main" val="320581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MEGAN: The MEGAN program [</a:t>
            </a:r>
            <a:r>
              <a:rPr lang="en-US" dirty="0" err="1"/>
              <a:t>Huson</a:t>
            </a:r>
            <a:r>
              <a:rPr lang="en-US" dirty="0"/>
              <a:t> et al., 2007] was one of the ﬁrst reference-based read assignment programs and was published shortly after sequencing-by-synthesis methods started to become mainstream</a:t>
            </a:r>
          </a:p>
          <a:p>
            <a:endParaRPr lang="en-US" dirty="0"/>
          </a:p>
          <a:p>
            <a:r>
              <a:rPr lang="en-US" dirty="0"/>
              <a:t>Kraken: In a breakthrough publication in 2014 [Wood and </a:t>
            </a:r>
            <a:r>
              <a:rPr lang="en-US" dirty="0" err="1"/>
              <a:t>Salzberg</a:t>
            </a:r>
            <a:r>
              <a:rPr lang="en-US" dirty="0"/>
              <a:t>, 2014] it was shown that it is possible to greatly accelerate read assignment utilizing fast k-</a:t>
            </a:r>
            <a:r>
              <a:rPr lang="en-US" dirty="0" err="1"/>
              <a:t>mer</a:t>
            </a:r>
            <a:r>
              <a:rPr lang="en-US" dirty="0"/>
              <a:t> hashing to circumvent the need for read alignment. An implementation called Kraken was used to show that analyses that previously took hours were tractable in minutes, and the removal of the read alignment step greatly simpliﬁed workﬂows and storage requirements. </a:t>
            </a:r>
            <a:br>
              <a:rPr lang="en-US" dirty="0"/>
            </a:br>
            <a:endParaRPr lang="en-US" dirty="0"/>
          </a:p>
          <a:p>
            <a:r>
              <a:rPr lang="en-US" dirty="0"/>
              <a:t>An examination of the Kraken algorithm and output reveals that the method takes a step back from </a:t>
            </a:r>
            <a:r>
              <a:rPr lang="en-US" dirty="0" err="1"/>
              <a:t>GRAMMy</a:t>
            </a:r>
            <a:r>
              <a:rPr lang="en-US" dirty="0"/>
              <a:t> and </a:t>
            </a:r>
            <a:r>
              <a:rPr lang="en-US" dirty="0" err="1"/>
              <a:t>GASiC</a:t>
            </a:r>
            <a:r>
              <a:rPr lang="en-US" dirty="0"/>
              <a:t> by discarding statistical assignment of reads at the strain level in favor of direct taxonomic assignment as in MEGAN (notably according to [</a:t>
            </a:r>
            <a:r>
              <a:rPr lang="en-US" dirty="0" err="1"/>
              <a:t>Lindgreen</a:t>
            </a:r>
            <a:r>
              <a:rPr lang="en-US" dirty="0"/>
              <a:t> et al., 2015], Kraken is more accurate than MEGAN although, as we’ll see, it is not as accurate as </a:t>
            </a:r>
            <a:r>
              <a:rPr lang="en-US" dirty="0" err="1"/>
              <a:t>GASiC</a:t>
            </a:r>
            <a:r>
              <a:rPr lang="en-US" dirty="0"/>
              <a:t>). </a:t>
            </a:r>
          </a:p>
        </p:txBody>
      </p:sp>
      <p:sp>
        <p:nvSpPr>
          <p:cNvPr id="4" name="灯片编号占位符 3"/>
          <p:cNvSpPr>
            <a:spLocks noGrp="1"/>
          </p:cNvSpPr>
          <p:nvPr>
            <p:ph type="sldNum" sz="quarter" idx="10"/>
          </p:nvPr>
        </p:nvSpPr>
        <p:spPr/>
        <p:txBody>
          <a:bodyPr/>
          <a:lstStyle/>
          <a:p>
            <a:fld id="{89B209FD-C72D-544C-BC5A-B310EF07B834}" type="slidenum">
              <a:rPr lang="en-US" smtClean="0"/>
              <a:t>7</a:t>
            </a:fld>
            <a:endParaRPr lang="en-US"/>
          </a:p>
        </p:txBody>
      </p:sp>
    </p:spTree>
    <p:extLst>
      <p:ext uri="{BB962C8B-B14F-4D97-AF65-F5344CB8AC3E}">
        <p14:creationId xmlns:p14="http://schemas.microsoft.com/office/powerpoint/2010/main" val="261530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1 Overview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The input consists of a reference transcriptome</a:t>
            </a:r>
          </a:p>
          <a:p>
            <a:r>
              <a:rPr lang="en-US" sz="1200" kern="1200" dirty="0">
                <a:solidFill>
                  <a:schemeClr val="tx1"/>
                </a:solidFill>
                <a:effectLst/>
                <a:latin typeface="+mn-lt"/>
                <a:ea typeface="+mn-ea"/>
                <a:cs typeface="+mn-cs"/>
              </a:rPr>
              <a:t>and reads from an 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experiment. (a) An example of a read (in black)</a:t>
            </a:r>
          </a:p>
          <a:p>
            <a:r>
              <a:rPr lang="en-US" sz="1200" kern="1200" dirty="0">
                <a:solidFill>
                  <a:schemeClr val="tx1"/>
                </a:solidFill>
                <a:effectLst/>
                <a:latin typeface="+mn-lt"/>
                <a:ea typeface="+mn-ea"/>
                <a:cs typeface="+mn-cs"/>
              </a:rPr>
              <a:t>and three overlapping transcripts with </a:t>
            </a: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regions as shown. (b) An index</a:t>
            </a:r>
          </a:p>
          <a:p>
            <a:r>
              <a:rPr lang="en-US" sz="1200" kern="1200" dirty="0">
                <a:solidFill>
                  <a:schemeClr val="tx1"/>
                </a:solidFill>
                <a:effectLst/>
                <a:latin typeface="+mn-lt"/>
                <a:ea typeface="+mn-ea"/>
                <a:cs typeface="+mn-cs"/>
              </a:rPr>
              <a:t>is constructed by creating the transcriptome de </a:t>
            </a:r>
            <a:r>
              <a:rPr lang="en-US" sz="1200" kern="1200" dirty="0" err="1">
                <a:solidFill>
                  <a:schemeClr val="tx1"/>
                </a:solidFill>
                <a:effectLst/>
                <a:latin typeface="+mn-lt"/>
                <a:ea typeface="+mn-ea"/>
                <a:cs typeface="+mn-cs"/>
              </a:rPr>
              <a:t>Bruijn</a:t>
            </a:r>
            <a:r>
              <a:rPr lang="en-US" sz="1200" kern="1200" dirty="0">
                <a:solidFill>
                  <a:schemeClr val="tx1"/>
                </a:solidFill>
                <a:effectLst/>
                <a:latin typeface="+mn-lt"/>
                <a:ea typeface="+mn-ea"/>
                <a:cs typeface="+mn-cs"/>
              </a:rPr>
              <a:t> Graph (T-DBG) where</a:t>
            </a:r>
          </a:p>
          <a:p>
            <a:r>
              <a:rPr lang="en-US" sz="1200" kern="1200" dirty="0">
                <a:solidFill>
                  <a:schemeClr val="tx1"/>
                </a:solidFill>
                <a:effectLst/>
                <a:latin typeface="+mn-lt"/>
                <a:ea typeface="+mn-ea"/>
                <a:cs typeface="+mn-cs"/>
              </a:rPr>
              <a:t>nodes (v1, v2, v3, ... ) are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 each transcript corresponds to a colored</a:t>
            </a:r>
          </a:p>
          <a:p>
            <a:r>
              <a:rPr lang="en-US" sz="1200" kern="1200" dirty="0">
                <a:solidFill>
                  <a:schemeClr val="tx1"/>
                </a:solidFill>
                <a:effectLst/>
                <a:latin typeface="+mn-lt"/>
                <a:ea typeface="+mn-ea"/>
                <a:cs typeface="+mn-cs"/>
              </a:rPr>
              <a:t>path as shown and the path cover of the transcriptome induces a</a:t>
            </a:r>
          </a:p>
          <a:p>
            <a:r>
              <a:rPr lang="en-US" sz="1200" kern="1200" dirty="0">
                <a:solidFill>
                  <a:schemeClr val="tx1"/>
                </a:solidFill>
                <a:effectLst/>
                <a:latin typeface="+mn-lt"/>
                <a:ea typeface="+mn-ea"/>
                <a:cs typeface="+mn-cs"/>
              </a:rPr>
              <a:t>k-compatibility class for each k-mer. (c) Conceptually, the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 of a read are</a:t>
            </a:r>
          </a:p>
          <a:p>
            <a:r>
              <a:rPr lang="en-US" sz="1200" kern="1200" dirty="0">
                <a:solidFill>
                  <a:schemeClr val="tx1"/>
                </a:solidFill>
                <a:effectLst/>
                <a:latin typeface="+mn-lt"/>
                <a:ea typeface="+mn-ea"/>
                <a:cs typeface="+mn-cs"/>
              </a:rPr>
              <a:t>hashed (black nodes) to find the k-compatibility class of a read. (d) Skipping</a:t>
            </a:r>
          </a:p>
          <a:p>
            <a:r>
              <a:rPr lang="en-US" sz="1200" kern="1200" dirty="0">
                <a:solidFill>
                  <a:schemeClr val="tx1"/>
                </a:solidFill>
                <a:effectLst/>
                <a:latin typeface="+mn-lt"/>
                <a:ea typeface="+mn-ea"/>
                <a:cs typeface="+mn-cs"/>
              </a:rPr>
              <a:t>(black dashed lines) uses the information stored in the T-DBG to skip k-</a:t>
            </a:r>
            <a:r>
              <a:rPr lang="en-US" sz="1200" kern="1200" dirty="0" err="1">
                <a:solidFill>
                  <a:schemeClr val="tx1"/>
                </a:solidFill>
                <a:effectLst/>
                <a:latin typeface="+mn-lt"/>
                <a:ea typeface="+mn-ea"/>
                <a:cs typeface="+mn-cs"/>
              </a:rPr>
              <a:t>mers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are redundant because they have the same k-compatibility class. (e) The</a:t>
            </a:r>
          </a:p>
          <a:p>
            <a:r>
              <a:rPr lang="en-US" sz="1200" kern="1200" dirty="0">
                <a:solidFill>
                  <a:schemeClr val="tx1"/>
                </a:solidFill>
                <a:effectLst/>
                <a:latin typeface="+mn-lt"/>
                <a:ea typeface="+mn-ea"/>
                <a:cs typeface="+mn-cs"/>
              </a:rPr>
              <a:t>k-compatibility class of the read is determined by taking the intersection</a:t>
            </a:r>
          </a:p>
          <a:p>
            <a:r>
              <a:rPr lang="en-US" sz="1200" kern="1200" dirty="0">
                <a:solidFill>
                  <a:schemeClr val="tx1"/>
                </a:solidFill>
                <a:effectLst/>
                <a:latin typeface="+mn-lt"/>
                <a:ea typeface="+mn-ea"/>
                <a:cs typeface="+mn-cs"/>
              </a:rPr>
              <a:t>of the k-compatibility classes of its constituent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8</a:t>
            </a:fld>
            <a:endParaRPr lang="en-US"/>
          </a:p>
        </p:txBody>
      </p:sp>
    </p:spTree>
    <p:extLst>
      <p:ext uri="{BB962C8B-B14F-4D97-AF65-F5344CB8AC3E}">
        <p14:creationId xmlns:p14="http://schemas.microsoft.com/office/powerpoint/2010/main" val="112628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dirty="0"/>
              <a:t>Validation:</a:t>
            </a:r>
            <a:r>
              <a:rPr lang="zh-CN" altLang="en-US" baseline="0" dirty="0"/>
              <a:t> </a:t>
            </a:r>
            <a:r>
              <a:rPr lang="en-US" sz="1200" kern="1200" dirty="0">
                <a:solidFill>
                  <a:schemeClr val="tx1"/>
                </a:solidFill>
                <a:effectLst/>
                <a:latin typeface="+mn-lt"/>
                <a:ea typeface="+mn-ea"/>
                <a:cs typeface="+mn-cs"/>
              </a:rPr>
              <a:t>a program</a:t>
            </a:r>
          </a:p>
          <a:p>
            <a:r>
              <a:rPr lang="en-US" sz="1200" kern="1200" dirty="0">
                <a:solidFill>
                  <a:schemeClr val="tx1"/>
                </a:solidFill>
                <a:effectLst/>
                <a:latin typeface="+mn-lt"/>
                <a:ea typeface="+mn-ea"/>
                <a:cs typeface="+mn-cs"/>
              </a:rPr>
              <a:t>that implements a streaming EM algorithm for 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read assignment from align-</a:t>
            </a:r>
          </a:p>
          <a:p>
            <a:r>
              <a:rPr lang="en-US" sz="1200" kern="1200" dirty="0" err="1">
                <a:solidFill>
                  <a:schemeClr val="tx1"/>
                </a:solidFill>
                <a:effectLst/>
                <a:latin typeface="+mn-lt"/>
                <a:ea typeface="+mn-ea"/>
                <a:cs typeface="+mn-cs"/>
              </a:rPr>
              <a:t>ments</a:t>
            </a:r>
            <a:r>
              <a:rPr lang="en-US" sz="1200" kern="1200" dirty="0">
                <a:solidFill>
                  <a:schemeClr val="tx1"/>
                </a:solidFill>
                <a:effectLst/>
                <a:latin typeface="+mn-lt"/>
                <a:ea typeface="+mn-ea"/>
                <a:cs typeface="+mn-cs"/>
              </a:rPr>
              <a:t>, on simulated data [Roberts and </a:t>
            </a:r>
            <a:r>
              <a:rPr lang="en-US" sz="1200" kern="1200" dirty="0" err="1">
                <a:solidFill>
                  <a:schemeClr val="tx1"/>
                </a:solidFill>
                <a:effectLst/>
                <a:latin typeface="+mn-lt"/>
                <a:ea typeface="+mn-ea"/>
                <a:cs typeface="+mn-cs"/>
              </a:rPr>
              <a:t>Pachter</a:t>
            </a:r>
            <a:r>
              <a:rPr lang="en-US" sz="1200" kern="1200" dirty="0">
                <a:solidFill>
                  <a:schemeClr val="tx1"/>
                </a:solidFill>
                <a:effectLst/>
                <a:latin typeface="+mn-lt"/>
                <a:ea typeface="+mn-ea"/>
                <a:cs typeface="+mn-cs"/>
              </a:rPr>
              <a:t>, 2013]</a:t>
            </a:r>
          </a:p>
          <a:p>
            <a:endParaRPr lang="en-US" altLang="zh-CN" dirty="0"/>
          </a:p>
          <a:p>
            <a:r>
              <a:rPr lang="en-US" altLang="zh-CN" dirty="0"/>
              <a:t>b)</a:t>
            </a:r>
            <a:r>
              <a:rPr lang="zh-CN" altLang="en-US" dirty="0"/>
              <a:t> </a:t>
            </a:r>
            <a:r>
              <a:rPr lang="en-US" altLang="zh-CN" dirty="0"/>
              <a:t>Such</a:t>
            </a:r>
            <a:r>
              <a:rPr lang="zh-CN" altLang="en-US" dirty="0"/>
              <a:t> </a:t>
            </a:r>
            <a:r>
              <a:rPr lang="en-US" altLang="zh-CN" dirty="0"/>
              <a:t>as</a:t>
            </a:r>
            <a:r>
              <a:rPr lang="zh-CN" altLang="en-US" dirty="0"/>
              <a:t> </a:t>
            </a:r>
            <a:r>
              <a:rPr lang="en-US" sz="1200" kern="1200" dirty="0">
                <a:solidFill>
                  <a:schemeClr val="tx1"/>
                </a:solidFill>
                <a:effectLst/>
                <a:latin typeface="+mn-lt"/>
                <a:ea typeface="+mn-ea"/>
                <a:cs typeface="+mn-cs"/>
              </a:rPr>
              <a:t>RSEM [Li and Dewey, 2011])</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suitable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metagenomics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settings.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B209FD-C72D-544C-BC5A-B310EF07B834}" type="slidenum">
              <a:rPr lang="en-US" smtClean="0"/>
              <a:t>10</a:t>
            </a:fld>
            <a:endParaRPr lang="en-US"/>
          </a:p>
        </p:txBody>
      </p:sp>
    </p:spTree>
    <p:extLst>
      <p:ext uri="{BB962C8B-B14F-4D97-AF65-F5344CB8AC3E}">
        <p14:creationId xmlns:p14="http://schemas.microsoft.com/office/powerpoint/2010/main" val="1672385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Overview of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The input consists of either single or paired-end reads aligned to a set of target sequences and provided in a file or streamed to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For single fragments that map to multiple sites, assignment probabilities are calculated for each site given previous estimates of target-sequence abundances (initially a uniform prior is used). Next, a ‘forgetting mass’ (</a:t>
            </a:r>
            <a:r>
              <a:rPr lang="en-US" sz="1200" i="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 is calculated, and partial counts are distributed to the target sequences according to the assignment probability. Parameters for fragment-length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distribution, sequence bias and sequence read errors are updated in a similar fashion and used in the next round of assignment. Once the input data have been processed, relative abundances are calculated from the count distributions, as are distributions of estimated and effective counts. An alignment file that includes mapping probabilities can be generated.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can determine whether further sequencing is needed by monitoring relative abundances, making it applicable to real-time sequencing and analysis.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11</a:t>
            </a:fld>
            <a:endParaRPr lang="en-US"/>
          </a:p>
        </p:txBody>
      </p:sp>
    </p:spTree>
    <p:extLst>
      <p:ext uri="{BB962C8B-B14F-4D97-AF65-F5344CB8AC3E}">
        <p14:creationId xmlns:p14="http://schemas.microsoft.com/office/powerpoint/2010/main" val="63429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ltLang="zh-CN"/>
              <a:t>05/17/17</a:t>
            </a:r>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ltLang="zh-CN"/>
              <a:t>05/17/17</a:t>
            </a:r>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05/17/17</a:t>
            </a:r>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05/17/17</a:t>
            </a:r>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E9148-878F-40B7-BFA1-E02FA96A1581}" type="slidenum">
              <a:rPr lang="zh-CN" altLang="en-US" smtClean="0"/>
              <a:t>‹#›</a:t>
            </a:fld>
            <a:endParaRPr lang="zh-CN" altLang="en-US"/>
          </a:p>
        </p:txBody>
      </p:sp>
    </p:spTree>
    <p:extLst>
      <p:ext uri="{BB962C8B-B14F-4D97-AF65-F5344CB8AC3E}">
        <p14:creationId xmlns:p14="http://schemas.microsoft.com/office/powerpoint/2010/main" val="209472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3.tiff"/><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9.tiff"/><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0.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customXml" Target="../ink/ink4.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2946" y="811794"/>
            <a:ext cx="13854545" cy="2481280"/>
          </a:xfrm>
        </p:spPr>
        <p:txBody>
          <a:bodyPr>
            <a:normAutofit/>
          </a:bodyPr>
          <a:lstStyle/>
          <a:p>
            <a:pPr algn="r"/>
            <a:r>
              <a:rPr lang="en-US" altLang="zh-CN" sz="4800" dirty="0" err="1"/>
              <a:t>Pseudoalignment</a:t>
            </a:r>
            <a:r>
              <a:rPr lang="en-US" altLang="zh-CN" sz="4800" dirty="0"/>
              <a:t> </a:t>
            </a:r>
            <a:br>
              <a:rPr lang="en-US" altLang="zh-CN" sz="4800" dirty="0"/>
            </a:br>
            <a:r>
              <a:rPr lang="en-US" altLang="zh-CN" sz="4800" dirty="0"/>
              <a:t>for </a:t>
            </a:r>
            <a:r>
              <a:rPr lang="en-US" altLang="zh-CN" sz="4800" dirty="0" err="1"/>
              <a:t>Matagenomic</a:t>
            </a:r>
            <a:r>
              <a:rPr lang="en-US" altLang="zh-CN" sz="4800" dirty="0"/>
              <a:t> Read Assignment</a:t>
            </a:r>
            <a:endParaRPr lang="zh-CN" altLang="en-US" sz="4800" dirty="0"/>
          </a:p>
        </p:txBody>
      </p:sp>
      <p:sp>
        <p:nvSpPr>
          <p:cNvPr id="3" name="副标题 2"/>
          <p:cNvSpPr>
            <a:spLocks noGrp="1"/>
          </p:cNvSpPr>
          <p:nvPr>
            <p:ph type="subTitle" idx="1"/>
          </p:nvPr>
        </p:nvSpPr>
        <p:spPr>
          <a:xfrm>
            <a:off x="1230004" y="4019391"/>
            <a:ext cx="6858000" cy="1241822"/>
          </a:xfrm>
        </p:spPr>
        <p:txBody>
          <a:bodyPr/>
          <a:lstStyle/>
          <a:p>
            <a:r>
              <a:rPr lang="en-US" altLang="zh-CN" dirty="0" err="1"/>
              <a:t>Xiyuan</a:t>
            </a:r>
            <a:r>
              <a:rPr lang="en-US" altLang="zh-CN" dirty="0"/>
              <a:t> Jiang</a:t>
            </a:r>
          </a:p>
          <a:p>
            <a:r>
              <a:rPr lang="en-US" altLang="zh-CN" dirty="0"/>
              <a:t>Cong Peng</a:t>
            </a:r>
            <a:endParaRPr lang="zh-CN" altLang="en-US" dirty="0"/>
          </a:p>
        </p:txBody>
      </p:sp>
      <p:sp>
        <p:nvSpPr>
          <p:cNvPr id="4" name="文本框 3"/>
          <p:cNvSpPr txBox="1"/>
          <p:nvPr/>
        </p:nvSpPr>
        <p:spPr>
          <a:xfrm>
            <a:off x="0" y="33138"/>
            <a:ext cx="4304162" cy="415498"/>
          </a:xfrm>
          <a:prstGeom prst="rect">
            <a:avLst/>
          </a:prstGeom>
          <a:noFill/>
        </p:spPr>
        <p:txBody>
          <a:bodyPr wrap="square" rtlCol="0">
            <a:spAutoFit/>
          </a:bodyPr>
          <a:lstStyle/>
          <a:p>
            <a:r>
              <a:rPr lang="en-US" altLang="zh-CN" sz="2100" dirty="0"/>
              <a:t>COM SCI M229S Paper Presentation</a:t>
            </a:r>
            <a:endParaRPr lang="zh-CN" altLang="en-US" sz="2100"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8" name="日期占位符 7"/>
          <p:cNvSpPr>
            <a:spLocks noGrp="1"/>
          </p:cNvSpPr>
          <p:nvPr>
            <p:ph type="dt" sz="half" idx="10"/>
          </p:nvPr>
        </p:nvSpPr>
        <p:spPr/>
        <p:txBody>
          <a:bodyPr/>
          <a:lstStyle/>
          <a:p>
            <a:r>
              <a:rPr lang="en-US" altLang="zh-CN"/>
              <a:t>05/17/17</a:t>
            </a:r>
            <a:endParaRPr lang="zh-CN" altLang="en-US"/>
          </a:p>
        </p:txBody>
      </p:sp>
      <p:sp>
        <p:nvSpPr>
          <p:cNvPr id="9" name="灯片编号占位符 8"/>
          <p:cNvSpPr>
            <a:spLocks noGrp="1"/>
          </p:cNvSpPr>
          <p:nvPr>
            <p:ph type="sldNum" sz="quarter" idx="12"/>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3458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338" y="1315133"/>
            <a:ext cx="8515350" cy="4351338"/>
          </a:xfrm>
        </p:spPr>
        <p:txBody>
          <a:bodyPr>
            <a:normAutofit/>
          </a:bodyPr>
          <a:lstStyle/>
          <a:p>
            <a:r>
              <a:rPr lang="en-US" altLang="zh-CN" sz="3200" dirty="0"/>
              <a:t>Hypothesis:</a:t>
            </a:r>
            <a:r>
              <a:rPr lang="zh-CN" altLang="en-US" sz="3200" dirty="0"/>
              <a:t> </a:t>
            </a:r>
            <a:r>
              <a:rPr lang="en-US" sz="3200" dirty="0"/>
              <a:t>RNA-</a:t>
            </a:r>
            <a:r>
              <a:rPr lang="en-US" sz="3200" dirty="0" err="1"/>
              <a:t>Seq</a:t>
            </a:r>
            <a:r>
              <a:rPr lang="en-US" sz="3200" dirty="0"/>
              <a:t> quanti</a:t>
            </a:r>
            <a:r>
              <a:rPr lang="en-US" altLang="zh-CN" sz="3200" dirty="0"/>
              <a:t>fi</a:t>
            </a:r>
            <a:r>
              <a:rPr lang="en-US" sz="3200" dirty="0"/>
              <a:t>cation methods can be applied in the</a:t>
            </a:r>
            <a:r>
              <a:rPr lang="zh-CN" altLang="en-US" sz="3200" dirty="0"/>
              <a:t> </a:t>
            </a:r>
            <a:r>
              <a:rPr lang="en-US" sz="3200" dirty="0"/>
              <a:t>metagenomics setting</a:t>
            </a:r>
            <a:endParaRPr lang="en-US" altLang="zh-CN" sz="3200" dirty="0"/>
          </a:p>
          <a:p>
            <a:r>
              <a:rPr lang="en-US" altLang="zh-CN" sz="3200" dirty="0"/>
              <a:t>Validation:</a:t>
            </a:r>
            <a:r>
              <a:rPr lang="zh-CN" altLang="en-US" sz="3200" dirty="0"/>
              <a:t> </a:t>
            </a:r>
            <a:r>
              <a:rPr lang="en-US" altLang="zh-CN" sz="3200" dirty="0"/>
              <a:t>Exam</a:t>
            </a:r>
            <a:r>
              <a:rPr lang="zh-CN" altLang="en-US" sz="3200" dirty="0"/>
              <a:t> </a:t>
            </a:r>
            <a:r>
              <a:rPr lang="en-US" altLang="zh-CN" sz="3200" dirty="0"/>
              <a:t>the</a:t>
            </a:r>
            <a:r>
              <a:rPr lang="zh-CN" altLang="en-US" sz="3200" dirty="0"/>
              <a:t> </a:t>
            </a:r>
            <a:r>
              <a:rPr lang="en-US" altLang="zh-CN" sz="3200" dirty="0"/>
              <a:t>performance</a:t>
            </a:r>
            <a:r>
              <a:rPr lang="zh-CN" altLang="en-US" sz="3200" dirty="0"/>
              <a:t> </a:t>
            </a:r>
            <a:r>
              <a:rPr lang="en-US" altLang="zh-CN" sz="3200" dirty="0"/>
              <a:t>of</a:t>
            </a:r>
            <a:r>
              <a:rPr lang="zh-CN" altLang="en-US" sz="3200" dirty="0"/>
              <a:t> </a:t>
            </a:r>
            <a:r>
              <a:rPr lang="en-US" altLang="zh-CN" sz="3200" dirty="0" err="1"/>
              <a:t>eXpress</a:t>
            </a:r>
            <a:r>
              <a:rPr lang="en-US" altLang="zh-CN" sz="3200" baseline="30000" dirty="0"/>
              <a:t>[1]</a:t>
            </a:r>
            <a:r>
              <a:rPr lang="en-US" altLang="zh-CN" sz="3200" dirty="0"/>
              <a:t>.</a:t>
            </a:r>
          </a:p>
          <a:p>
            <a:r>
              <a:rPr lang="en-US" altLang="zh-CN" sz="3200" dirty="0"/>
              <a:t>Reasons</a:t>
            </a:r>
            <a:r>
              <a:rPr lang="zh-CN" altLang="en-US" sz="3200" dirty="0"/>
              <a:t> </a:t>
            </a:r>
            <a:r>
              <a:rPr lang="en-US" altLang="zh-CN" sz="3200" dirty="0"/>
              <a:t>to</a:t>
            </a:r>
            <a:r>
              <a:rPr lang="zh-CN" altLang="en-US" sz="3200" dirty="0"/>
              <a:t> </a:t>
            </a:r>
            <a:r>
              <a:rPr lang="en-US" altLang="zh-CN" sz="3200" dirty="0"/>
              <a:t>choose:</a:t>
            </a:r>
            <a:r>
              <a:rPr lang="zh-CN" altLang="en-US" sz="3200" dirty="0"/>
              <a:t> </a:t>
            </a:r>
            <a:endParaRPr lang="en-US" altLang="zh-CN" sz="3200" dirty="0"/>
          </a:p>
          <a:p>
            <a:pPr lvl="1"/>
            <a:r>
              <a:rPr lang="en-US" altLang="zh-CN" sz="2800" dirty="0"/>
              <a:t>a)</a:t>
            </a:r>
            <a:r>
              <a:rPr lang="zh-CN" altLang="en-US" sz="2800" dirty="0"/>
              <a:t> </a:t>
            </a:r>
            <a:r>
              <a:rPr lang="en-US" altLang="zh-CN" sz="2800" dirty="0" err="1"/>
              <a:t>eXpress</a:t>
            </a:r>
            <a:r>
              <a:rPr lang="zh-CN" altLang="en-US" sz="2800" dirty="0"/>
              <a:t> </a:t>
            </a:r>
            <a:r>
              <a:rPr lang="en-US" sz="2800" dirty="0"/>
              <a:t>utilizes traditional read alignments directly to a transcriptome</a:t>
            </a:r>
            <a:r>
              <a:rPr lang="en-US" altLang="zh-CN" sz="2800" dirty="0"/>
              <a:t>.</a:t>
            </a:r>
          </a:p>
          <a:p>
            <a:pPr lvl="1"/>
            <a:r>
              <a:rPr lang="en-US" altLang="zh-CN" sz="2800" dirty="0"/>
              <a:t>b)</a:t>
            </a:r>
            <a:r>
              <a:rPr lang="zh-CN" altLang="en-US" sz="2800" dirty="0"/>
              <a:t> </a:t>
            </a:r>
            <a:r>
              <a:rPr lang="en-US" altLang="zh-CN" sz="2800" dirty="0" err="1"/>
              <a:t>eXpress</a:t>
            </a:r>
            <a:r>
              <a:rPr lang="zh-CN" altLang="en-US" sz="2800" dirty="0"/>
              <a:t> </a:t>
            </a:r>
            <a:r>
              <a:rPr lang="en-US" altLang="zh-CN" sz="2800" dirty="0"/>
              <a:t>is</a:t>
            </a:r>
            <a:r>
              <a:rPr lang="zh-CN" altLang="en-US" sz="2800" dirty="0"/>
              <a:t> </a:t>
            </a:r>
            <a:r>
              <a:rPr lang="en-US" altLang="zh-CN" sz="2800" dirty="0"/>
              <a:t>more</a:t>
            </a:r>
            <a:r>
              <a:rPr lang="zh-CN" altLang="en-US" sz="2800" dirty="0"/>
              <a:t> </a:t>
            </a:r>
            <a:r>
              <a:rPr lang="en-US" altLang="zh-CN" sz="2800" dirty="0"/>
              <a:t>memory</a:t>
            </a:r>
            <a:r>
              <a:rPr lang="zh-CN" altLang="en-US" sz="2800" dirty="0"/>
              <a:t> </a:t>
            </a:r>
            <a:r>
              <a:rPr lang="en-US" altLang="zh-CN" sz="2800" dirty="0"/>
              <a:t>efficient</a:t>
            </a:r>
            <a:r>
              <a:rPr lang="zh-CN" altLang="en-US" sz="2800" dirty="0"/>
              <a:t> </a:t>
            </a:r>
            <a:r>
              <a:rPr lang="en-US" altLang="zh-CN" sz="2800" dirty="0"/>
              <a:t>than</a:t>
            </a:r>
            <a:r>
              <a:rPr lang="zh-CN" altLang="en-US" sz="2800" dirty="0"/>
              <a:t> </a:t>
            </a:r>
            <a:r>
              <a:rPr lang="en-US" altLang="zh-CN" sz="2800" dirty="0"/>
              <a:t>other</a:t>
            </a:r>
            <a:r>
              <a:rPr lang="zh-CN" altLang="en-US" sz="2800" dirty="0"/>
              <a:t> </a:t>
            </a:r>
            <a:r>
              <a:rPr lang="en-US" altLang="zh-CN" sz="2800" dirty="0"/>
              <a:t>approaches.</a:t>
            </a:r>
            <a:endParaRPr lang="en-US" sz="2800" dirty="0"/>
          </a:p>
          <a:p>
            <a:endParaRPr lang="en-US" dirty="0"/>
          </a:p>
          <a:p>
            <a:endParaRPr lang="en-US" dirty="0"/>
          </a:p>
        </p:txBody>
      </p:sp>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728663" y="6350169"/>
            <a:ext cx="7886700" cy="507831"/>
          </a:xfrm>
          <a:prstGeom prst="rect">
            <a:avLst/>
          </a:prstGeom>
          <a:noFill/>
        </p:spPr>
        <p:txBody>
          <a:bodyPr wrap="square" rtlCol="0">
            <a:spAutoFit/>
          </a:bodyPr>
          <a:lstStyle/>
          <a:p>
            <a:r>
              <a:rPr lang="en-US" altLang="zh-CN" sz="1350" dirty="0"/>
              <a:t>[1]</a:t>
            </a:r>
            <a:r>
              <a:rPr lang="en-US" sz="1350" dirty="0"/>
              <a:t> Roberts, Adam, and </a:t>
            </a:r>
            <a:r>
              <a:rPr lang="en-US" sz="1350" dirty="0" err="1"/>
              <a:t>Lior</a:t>
            </a:r>
            <a:r>
              <a:rPr lang="en-US" sz="1350" dirty="0"/>
              <a:t> </a:t>
            </a:r>
            <a:r>
              <a:rPr lang="en-US" sz="1350" dirty="0" err="1"/>
              <a:t>Pachter</a:t>
            </a:r>
            <a:r>
              <a:rPr lang="en-US" sz="1350" dirty="0"/>
              <a:t>. "Streaming fragment assignment for real-time analysis of sequencing experiments." </a:t>
            </a:r>
            <a:r>
              <a:rPr lang="en-US" sz="1350" i="1" dirty="0"/>
              <a:t>Nature methods</a:t>
            </a:r>
            <a:r>
              <a:rPr lang="en-US" sz="1350" dirty="0"/>
              <a:t> 10.1 (2013): 71-73.</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10</a:t>
            </a:fld>
            <a:endParaRPr lang="zh-CN" altLang="en-US"/>
          </a:p>
        </p:txBody>
      </p:sp>
    </p:spTree>
    <p:extLst>
      <p:ext uri="{BB962C8B-B14F-4D97-AF65-F5344CB8AC3E}">
        <p14:creationId xmlns:p14="http://schemas.microsoft.com/office/powerpoint/2010/main" val="181006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744" y="1604626"/>
            <a:ext cx="8679656" cy="4405952"/>
          </a:xfrm>
          <a:prstGeom prst="rect">
            <a:avLst/>
          </a:prstGeom>
          <a:effectLst>
            <a:softEdge rad="203200"/>
          </a:effectLst>
        </p:spPr>
      </p:pic>
      <p:sp>
        <p:nvSpPr>
          <p:cNvPr id="5" name="TextBox 4"/>
          <p:cNvSpPr txBox="1"/>
          <p:nvPr/>
        </p:nvSpPr>
        <p:spPr>
          <a:xfrm>
            <a:off x="639505" y="956717"/>
            <a:ext cx="4747022" cy="523220"/>
          </a:xfrm>
          <a:prstGeom prst="rect">
            <a:avLst/>
          </a:prstGeom>
          <a:noFill/>
        </p:spPr>
        <p:txBody>
          <a:bodyPr wrap="square" rtlCol="0">
            <a:spAutoFit/>
          </a:bodyPr>
          <a:lstStyle/>
          <a:p>
            <a:r>
              <a:rPr lang="en-US" altLang="zh-CN" sz="2800" dirty="0"/>
              <a:t>Overview</a:t>
            </a:r>
            <a:r>
              <a:rPr lang="zh-CN" altLang="en-US" sz="2800" dirty="0"/>
              <a:t> </a:t>
            </a:r>
            <a:r>
              <a:rPr lang="en-US" altLang="zh-CN" sz="2800" dirty="0"/>
              <a:t>of</a:t>
            </a:r>
            <a:r>
              <a:rPr lang="zh-CN" altLang="en-US" sz="2800" dirty="0"/>
              <a:t> </a:t>
            </a:r>
            <a:r>
              <a:rPr lang="en-US" altLang="zh-CN" sz="2800" dirty="0" err="1"/>
              <a:t>eXpress</a:t>
            </a:r>
            <a:endParaRPr lang="en-US" sz="2800" dirty="0"/>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7" name="标题 1"/>
          <p:cNvSpPr txBox="1">
            <a:spLocks/>
          </p:cNvSpPr>
          <p:nvPr/>
        </p:nvSpPr>
        <p:spPr>
          <a:xfrm>
            <a:off x="272744" y="5325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11</a:t>
            </a:fld>
            <a:endParaRPr lang="zh-CN" altLang="en-US"/>
          </a:p>
        </p:txBody>
      </p:sp>
    </p:spTree>
    <p:extLst>
      <p:ext uri="{BB962C8B-B14F-4D97-AF65-F5344CB8AC3E}">
        <p14:creationId xmlns:p14="http://schemas.microsoft.com/office/powerpoint/2010/main" val="202563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2215991"/>
          </a:xfrm>
          <a:prstGeom prst="rect">
            <a:avLst/>
          </a:prstGeom>
          <a:noFill/>
        </p:spPr>
        <p:txBody>
          <a:bodyPr wrap="square" rtlCol="0">
            <a:spAutoFit/>
          </a:bodyPr>
          <a:lstStyle/>
          <a:p>
            <a:pPr marL="342900" indent="-342900">
              <a:buFontTx/>
              <a:buChar char="-"/>
            </a:pPr>
            <a:r>
              <a:rPr lang="en-US" altLang="zh-CN" sz="2400" dirty="0"/>
              <a:t>Dataset:</a:t>
            </a:r>
            <a:r>
              <a:rPr lang="zh-CN" altLang="en-US" sz="2400" dirty="0"/>
              <a:t> </a:t>
            </a:r>
            <a:r>
              <a:rPr lang="en-US" sz="2400" dirty="0"/>
              <a:t>Illumina-like reads from 100 microbial genomes to a reference database</a:t>
            </a:r>
            <a:r>
              <a:rPr lang="en-US" sz="2400" baseline="30000" dirty="0"/>
              <a:t>[2]</a:t>
            </a:r>
            <a:r>
              <a:rPr lang="en-US" sz="2400" dirty="0"/>
              <a:t> containing only those genomes</a:t>
            </a:r>
            <a:r>
              <a:rPr lang="en-US" altLang="zh-CN" sz="2400" dirty="0"/>
              <a:t>.</a:t>
            </a:r>
          </a:p>
          <a:p>
            <a:pPr marL="342900" indent="-342900">
              <a:buFontTx/>
              <a:buChar char="-"/>
            </a:pPr>
            <a:r>
              <a:rPr lang="en-US" altLang="zh-CN" sz="2400" dirty="0"/>
              <a:t>Benchmark:</a:t>
            </a:r>
            <a:r>
              <a:rPr lang="zh-CN" altLang="en-US" sz="2400" dirty="0"/>
              <a:t> </a:t>
            </a:r>
            <a:r>
              <a:rPr lang="en-US" sz="2400" dirty="0" err="1"/>
              <a:t>GASiC</a:t>
            </a:r>
            <a:r>
              <a:rPr lang="en-US" altLang="zh-CN" sz="2400" dirty="0"/>
              <a:t>,</a:t>
            </a:r>
            <a:r>
              <a:rPr lang="zh-CN" altLang="en-US" sz="2400" dirty="0"/>
              <a:t> </a:t>
            </a:r>
            <a:r>
              <a:rPr lang="en-US" altLang="zh-CN" sz="2400" dirty="0"/>
              <a:t>one</a:t>
            </a:r>
            <a:r>
              <a:rPr lang="zh-CN" altLang="en-US" sz="2400" dirty="0"/>
              <a:t> </a:t>
            </a:r>
            <a:r>
              <a:rPr lang="en-US" altLang="zh-CN" sz="2400" dirty="0"/>
              <a:t>method</a:t>
            </a:r>
            <a:r>
              <a:rPr lang="zh-CN" altLang="en-US" sz="2400" dirty="0"/>
              <a:t> </a:t>
            </a:r>
            <a:r>
              <a:rPr lang="en-US" altLang="zh-CN" sz="2400" dirty="0"/>
              <a:t>for</a:t>
            </a:r>
            <a:r>
              <a:rPr lang="zh-CN" altLang="en-US" sz="2400" dirty="0"/>
              <a:t> </a:t>
            </a:r>
            <a:r>
              <a:rPr lang="en-US" sz="2400" dirty="0"/>
              <a:t>utiliz</a:t>
            </a:r>
            <a:r>
              <a:rPr lang="en-US" altLang="zh-CN" sz="2400" dirty="0"/>
              <a:t>ing</a:t>
            </a:r>
            <a:r>
              <a:rPr lang="en-US" sz="2400" dirty="0"/>
              <a:t> read alignments for read</a:t>
            </a:r>
            <a:r>
              <a:rPr lang="zh-CN" altLang="en-US" sz="2400" dirty="0"/>
              <a:t> </a:t>
            </a:r>
            <a:r>
              <a:rPr lang="en-US" sz="2400" dirty="0"/>
              <a:t>assignment</a:t>
            </a:r>
            <a:r>
              <a:rPr lang="en-US" altLang="zh-CN" sz="2400" dirty="0"/>
              <a:t>.</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1" y="2778920"/>
            <a:ext cx="8353425" cy="3810000"/>
          </a:xfrm>
          <a:prstGeom prst="rect">
            <a:avLst/>
          </a:prstGeom>
          <a:effectLst>
            <a:softEdge rad="127000"/>
          </a:effectLst>
        </p:spPr>
      </p:pic>
      <p:sp>
        <p:nvSpPr>
          <p:cNvPr id="7" name="Rectangle 6"/>
          <p:cNvSpPr/>
          <p:nvPr/>
        </p:nvSpPr>
        <p:spPr>
          <a:xfrm>
            <a:off x="863125" y="4033615"/>
            <a:ext cx="7375021" cy="410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747777" y="2409587"/>
            <a:ext cx="6967960" cy="55399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TextBox 1"/>
          <p:cNvSpPr txBox="1"/>
          <p:nvPr/>
        </p:nvSpPr>
        <p:spPr>
          <a:xfrm>
            <a:off x="345281" y="6419642"/>
            <a:ext cx="9019309" cy="523220"/>
          </a:xfrm>
          <a:prstGeom prst="rect">
            <a:avLst/>
          </a:prstGeom>
          <a:noFill/>
        </p:spPr>
        <p:txBody>
          <a:bodyPr wrap="square" rtlCol="0">
            <a:spAutoFit/>
          </a:bodyPr>
          <a:lstStyle/>
          <a:p>
            <a:r>
              <a:rPr lang="en-US" altLang="zh-CN" sz="1400" dirty="0"/>
              <a:t>[2] Mende, D. R., Waller, A. S., </a:t>
            </a:r>
            <a:r>
              <a:rPr lang="en-US" altLang="zh-CN" sz="1400" dirty="0" err="1"/>
              <a:t>Sunagawa</a:t>
            </a:r>
            <a:r>
              <a:rPr lang="en-US" altLang="zh-CN" sz="1400" dirty="0"/>
              <a:t>, S., </a:t>
            </a:r>
            <a:r>
              <a:rPr lang="en-US" altLang="zh-CN" sz="1400" dirty="0" err="1"/>
              <a:t>Jrvelin</a:t>
            </a:r>
            <a:r>
              <a:rPr lang="en-US" altLang="zh-CN" sz="1400" dirty="0"/>
              <a:t>, A. I., Chan, M. M., </a:t>
            </a:r>
            <a:r>
              <a:rPr lang="en-US" altLang="zh-CN" sz="1400" dirty="0" err="1"/>
              <a:t>Arumugam</a:t>
            </a:r>
            <a:r>
              <a:rPr lang="en-US" altLang="zh-CN" sz="1400" dirty="0"/>
              <a:t>, M., </a:t>
            </a:r>
            <a:r>
              <a:rPr lang="en-US" altLang="zh-CN" sz="1400" dirty="0" err="1"/>
              <a:t>Raes</a:t>
            </a:r>
            <a:r>
              <a:rPr lang="en-US" altLang="zh-CN" sz="1400" dirty="0"/>
              <a:t>, J., and Bork, P. (2012). Assessment of Metagenomic Assembly Using Simulated Next Generation Sequencing Data. </a:t>
            </a:r>
            <a:r>
              <a:rPr lang="en-US" altLang="zh-CN" sz="1400" dirty="0" err="1"/>
              <a:t>PLoS</a:t>
            </a:r>
            <a:r>
              <a:rPr lang="en-US" altLang="zh-CN" sz="1400" dirty="0"/>
              <a:t> ONE, 7(2):e31386.</a:t>
            </a:r>
            <a:endParaRPr lang="zh-CN" altLang="en-US" sz="1400" dirty="0"/>
          </a:p>
        </p:txBody>
      </p:sp>
      <p:sp>
        <p:nvSpPr>
          <p:cNvPr id="3" name="日期占位符 2"/>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12</a:t>
            </a:fld>
            <a:endParaRPr lang="zh-CN" altLang="en-US"/>
          </a:p>
        </p:txBody>
      </p:sp>
    </p:spTree>
    <p:extLst>
      <p:ext uri="{BB962C8B-B14F-4D97-AF65-F5344CB8AC3E}">
        <p14:creationId xmlns:p14="http://schemas.microsoft.com/office/powerpoint/2010/main" val="82695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716" y="1626838"/>
            <a:ext cx="5740730" cy="2352574"/>
          </a:xfrm>
          <a:prstGeom prst="rect">
            <a:avLst/>
          </a:prstGeom>
          <a:effectLst>
            <a:softEdge rad="63500"/>
          </a:effectLst>
        </p:spPr>
      </p:pic>
      <p:sp>
        <p:nvSpPr>
          <p:cNvPr id="5"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mc:AlternateContent xmlns:mc="http://schemas.openxmlformats.org/markup-compatibility/2006" xmlns:a14="http://schemas.microsoft.com/office/drawing/2010/main">
        <mc:Choice Requires="a14">
          <p:sp>
            <p:nvSpPr>
              <p:cNvPr id="6" name="TextBox 5"/>
              <p:cNvSpPr txBox="1"/>
              <p:nvPr/>
            </p:nvSpPr>
            <p:spPr>
              <a:xfrm>
                <a:off x="885700" y="4495396"/>
                <a:ext cx="7059634"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rPr>
                        <m:t>W</m:t>
                      </m:r>
                      <m:r>
                        <m:rPr>
                          <m:nor/>
                        </m:rPr>
                        <a:rPr lang="en-US" smtClean="0"/>
                        <m:t>ith</m:t>
                      </m:r>
                      <m:r>
                        <m:rPr>
                          <m:nor/>
                        </m:rPr>
                        <a:rPr lang="zh-CN" altLang="en-US" b="0" i="0" smtClean="0"/>
                        <m:t> </m:t>
                      </m:r>
                      <m:r>
                        <m:rPr>
                          <m:nor/>
                        </m:rPr>
                        <a:rPr lang="en-US"/>
                        <m:t>n</m:t>
                      </m:r>
                      <m:r>
                        <m:rPr>
                          <m:nor/>
                        </m:rPr>
                        <a:rPr lang="en-US"/>
                        <m:t> </m:t>
                      </m:r>
                      <m:r>
                        <m:rPr>
                          <m:nor/>
                        </m:rPr>
                        <a:rPr lang="en-US"/>
                        <m:t>true</m:t>
                      </m:r>
                      <m:r>
                        <m:rPr>
                          <m:nor/>
                        </m:rPr>
                        <a:rPr lang="en-US"/>
                        <m:t> </m:t>
                      </m:r>
                      <m:r>
                        <m:rPr>
                          <m:nor/>
                        </m:rPr>
                        <a:rPr lang="en-US"/>
                        <m:t>genomes</m:t>
                      </m:r>
                      <m:r>
                        <m:rPr>
                          <m:nor/>
                        </m:rPr>
                        <a:rPr lang="en-US"/>
                        <m:t>/</m:t>
                      </m:r>
                      <m:r>
                        <m:rPr>
                          <m:nor/>
                        </m:rPr>
                        <a:rPr lang="en-US"/>
                        <m:t>species</m:t>
                      </m:r>
                      <m:r>
                        <m:rPr>
                          <m:nor/>
                        </m:rPr>
                        <a:rPr lang="en-US"/>
                        <m:t>/</m:t>
                      </m:r>
                      <m:r>
                        <m:rPr>
                          <m:nor/>
                        </m:rPr>
                        <a:rPr lang="en-US"/>
                        <m:t>genera</m:t>
                      </m:r>
                      <m:r>
                        <m:rPr>
                          <m:nor/>
                        </m:rPr>
                        <a:rPr lang="en-US"/>
                        <m:t>/</m:t>
                      </m:r>
                      <m:r>
                        <m:rPr>
                          <m:nor/>
                        </m:rPr>
                        <a:rPr lang="en-US"/>
                        <m:t>phyla</m:t>
                      </m:r>
                      <m:r>
                        <a:rPr lang="zh-CN" altLang="en-US" b="0" i="1" smtClean="0">
                          <a:latin typeface="Cambria Math" charset="0"/>
                        </a:rPr>
                        <m:t> </m:t>
                      </m:r>
                    </m:oMath>
                  </m:oMathPara>
                </a14:m>
                <a:endParaRPr lang="en-US" altLang="zh-CN" b="0" i="1" dirty="0">
                  <a:latin typeface="Cambria Math" charset="0"/>
                </a:endParaRP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𝜏</m:t>
                        </m:r>
                      </m:e>
                      <m:sub>
                        <m:r>
                          <a:rPr lang="en-US" altLang="zh-CN" b="0" i="1" smtClean="0">
                            <a:latin typeface="Cambria Math" charset="0"/>
                          </a:rPr>
                          <m:t>𝑖</m:t>
                        </m:r>
                      </m:sub>
                    </m:sSub>
                    <m:r>
                      <a:rPr lang="en-US" altLang="zh-CN" b="0" i="0" smtClean="0">
                        <a:latin typeface="Cambria Math" charset="0"/>
                      </a:rPr>
                      <m:t>:</m:t>
                    </m:r>
                    <m:r>
                      <m:rPr>
                        <m:sty m:val="p"/>
                      </m:rPr>
                      <a:rPr lang="en-US" altLang="zh-CN" b="0" i="0" smtClean="0">
                        <a:latin typeface="Cambria Math" charset="0"/>
                      </a:rPr>
                      <m:t>true</m:t>
                    </m:r>
                    <m:r>
                      <a:rPr lang="zh-CN" altLang="en-US" b="0" i="0" smtClean="0">
                        <a:latin typeface="Cambria Math" charset="0"/>
                      </a:rPr>
                      <m:t> </m:t>
                    </m:r>
                    <m:r>
                      <m:rPr>
                        <m:sty m:val="p"/>
                      </m:rPr>
                      <a:rPr lang="en-US" altLang="zh-CN" b="0" i="0" smtClean="0">
                        <a:latin typeface="Cambria Math" charset="0"/>
                      </a:rPr>
                      <m:t>counts</m:t>
                    </m:r>
                  </m:oMath>
                </a14:m>
                <a:r>
                  <a:rPr lang="en-US" altLang="zh-CN" b="0" dirty="0"/>
                  <a:t>,</a:t>
                </a:r>
                <a:r>
                  <a:rPr lang="zh-CN" altLang="en-US" b="0" dirty="0"/>
                  <a:t> </a:t>
                </a:r>
                <a14:m>
                  <m:oMath xmlns:m="http://schemas.openxmlformats.org/officeDocument/2006/math">
                    <m:sSub>
                      <m:sSubPr>
                        <m:ctrlPr>
                          <a:rPr lang="en-US" i="1">
                            <a:latin typeface="Cambria Math" panose="02040503050406030204" pitchFamily="18" charset="0"/>
                          </a:rPr>
                        </m:ctrlPr>
                      </m:sSubPr>
                      <m:e>
                        <m:r>
                          <a:rPr lang="en-US" altLang="zh-CN" b="0" i="1" smtClean="0">
                            <a:latin typeface="Cambria Math" charset="0"/>
                          </a:rPr>
                          <m:t>𝑡</m:t>
                        </m:r>
                      </m:e>
                      <m:sub>
                        <m:r>
                          <a:rPr lang="en-US" altLang="zh-CN" i="1">
                            <a:latin typeface="Cambria Math" charset="0"/>
                          </a:rPr>
                          <m:t>𝑖</m:t>
                        </m:r>
                      </m:sub>
                    </m:sSub>
                  </m:oMath>
                </a14:m>
                <a:r>
                  <a:rPr lang="en-US" altLang="zh-CN" b="0" dirty="0"/>
                  <a:t>:</a:t>
                </a:r>
                <a:r>
                  <a:rPr lang="zh-CN" altLang="en-US" b="0" dirty="0"/>
                  <a:t> </a:t>
                </a:r>
                <a:r>
                  <a:rPr lang="en-US" altLang="zh-CN" b="0" dirty="0"/>
                  <a:t>estimated</a:t>
                </a:r>
                <a:r>
                  <a:rPr lang="zh-CN" altLang="en-US" b="0" dirty="0"/>
                  <a:t> </a:t>
                </a:r>
                <a:r>
                  <a:rPr lang="en-US" altLang="zh-CN" dirty="0"/>
                  <a:t>counts,</a:t>
                </a:r>
                <a:r>
                  <a:rPr lang="zh-CN" altLang="en-US" dirty="0"/>
                  <a:t> </a:t>
                </a:r>
                <a:r>
                  <a:rPr lang="en-US" altLang="zh-CN" dirty="0"/>
                  <a:t>A</a:t>
                </a:r>
                <a:r>
                  <a:rPr lang="zh-CN" altLang="en-US" dirty="0"/>
                  <a:t> </a:t>
                </a:r>
                <a:r>
                  <a:rPr lang="en-US" altLang="zh-CN" dirty="0"/>
                  <a:t>:</a:t>
                </a:r>
                <a:r>
                  <a:rPr lang="zh-CN" altLang="en-US" dirty="0"/>
                  <a:t> </a:t>
                </a:r>
                <a14:m>
                  <m:oMath xmlns:m="http://schemas.openxmlformats.org/officeDocument/2006/math">
                    <m:r>
                      <m:rPr>
                        <m:nor/>
                      </m:rPr>
                      <a:rPr lang="en-US"/>
                      <m:t>A</m:t>
                    </m:r>
                    <m:r>
                      <m:rPr>
                        <m:nor/>
                      </m:rPr>
                      <a:rPr lang="en-US"/>
                      <m:t> </m:t>
                    </m:r>
                    <m:r>
                      <m:rPr>
                        <m:nor/>
                      </m:rPr>
                      <a:rPr lang="en-US"/>
                      <m:t>aligned</m:t>
                    </m:r>
                    <m:r>
                      <m:rPr>
                        <m:nor/>
                      </m:rPr>
                      <a:rPr lang="en-US"/>
                      <m:t> </m:t>
                    </m:r>
                    <m:r>
                      <m:rPr>
                        <m:nor/>
                      </m:rPr>
                      <a:rPr lang="en-US" altLang="zh-CN" b="0" i="0" smtClean="0"/>
                      <m:t>reads</m:t>
                    </m:r>
                    <m:r>
                      <m:rPr>
                        <m:nor/>
                      </m:rPr>
                      <a:rPr lang="en-US" altLang="zh-CN" b="0" i="0" smtClean="0"/>
                      <m:t>,</m:t>
                    </m:r>
                    <m:r>
                      <m:rPr>
                        <m:nor/>
                      </m:rPr>
                      <a:rPr lang="zh-CN" altLang="en-US" b="0" i="0" smtClean="0"/>
                      <m:t> </m:t>
                    </m:r>
                    <m:r>
                      <m:rPr>
                        <m:nor/>
                      </m:rPr>
                      <a:rPr lang="en-US"/>
                      <m:t>T</m:t>
                    </m:r>
                    <m:r>
                      <m:rPr>
                        <m:nor/>
                      </m:rPr>
                      <a:rPr lang="en-US"/>
                      <m:t> </m:t>
                    </m:r>
                    <m:r>
                      <m:rPr>
                        <m:nor/>
                      </m:rPr>
                      <a:rPr lang="en-US"/>
                      <m:t>total</m:t>
                    </m:r>
                    <m:r>
                      <m:rPr>
                        <m:nor/>
                      </m:rPr>
                      <a:rPr lang="en-US"/>
                      <m:t> </m:t>
                    </m:r>
                    <m:r>
                      <m:rPr>
                        <m:nor/>
                      </m:rPr>
                      <a:rPr lang="en-US"/>
                      <m:t>reads</m:t>
                    </m:r>
                  </m:oMath>
                </a14:m>
                <a:endParaRPr lang="en-US" dirty="0"/>
              </a:p>
              <a:p>
                <a:endParaRPr lang="en-US" altLang="zh-CN" b="0" dirty="0"/>
              </a:p>
            </p:txBody>
          </p:sp>
        </mc:Choice>
        <mc:Fallback xmlns="">
          <p:sp>
            <p:nvSpPr>
              <p:cNvPr id="6" name="TextBox 5"/>
              <p:cNvSpPr txBox="1">
                <a:spLocks noRot="1" noChangeAspect="1" noMove="1" noResize="1" noEditPoints="1" noAdjustHandles="1" noChangeArrowheads="1" noChangeShapeType="1" noTextEdit="1"/>
              </p:cNvSpPr>
              <p:nvPr/>
            </p:nvSpPr>
            <p:spPr>
              <a:xfrm>
                <a:off x="885700" y="4495396"/>
                <a:ext cx="7059634" cy="923330"/>
              </a:xfrm>
              <a:prstGeom prst="rect">
                <a:avLst/>
              </a:prstGeom>
              <a:blipFill rotWithShape="0">
                <a:blip r:embed="rId3"/>
                <a:stretch>
                  <a:fillRect t="-37500" b="-18421"/>
                </a:stretch>
              </a:blipFill>
            </p:spPr>
            <p:txBody>
              <a:bodyPr/>
              <a:lstStyle/>
              <a:p>
                <a:r>
                  <a:rPr lang="en-US">
                    <a:noFill/>
                  </a:rPr>
                  <a:t> </a:t>
                </a:r>
              </a:p>
            </p:txBody>
          </p:sp>
        </mc:Fallback>
      </mc:AlternateContent>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13</a:t>
            </a:fld>
            <a:endParaRPr lang="zh-CN" altLang="en-US"/>
          </a:p>
        </p:txBody>
      </p:sp>
    </p:spTree>
    <p:extLst>
      <p:ext uri="{BB962C8B-B14F-4D97-AF65-F5344CB8AC3E}">
        <p14:creationId xmlns:p14="http://schemas.microsoft.com/office/powerpoint/2010/main" val="189316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2215991"/>
          </a:xfrm>
          <a:prstGeom prst="rect">
            <a:avLst/>
          </a:prstGeom>
          <a:noFill/>
        </p:spPr>
        <p:txBody>
          <a:bodyPr wrap="square" rtlCol="0">
            <a:spAutoFit/>
          </a:bodyPr>
          <a:lstStyle/>
          <a:p>
            <a:pPr marL="342900" indent="-342900">
              <a:buFontTx/>
              <a:buChar char="-"/>
            </a:pPr>
            <a:r>
              <a:rPr lang="en-US" altLang="zh-CN" sz="2400" dirty="0"/>
              <a:t>Dataset:</a:t>
            </a:r>
            <a:r>
              <a:rPr lang="zh-CN" altLang="en-US" sz="2400" dirty="0"/>
              <a:t> </a:t>
            </a:r>
            <a:r>
              <a:rPr lang="en-US" sz="2400" dirty="0"/>
              <a:t>Illumina-like reads from 100 microbial genomes to a reference database containing only those genomes</a:t>
            </a:r>
            <a:r>
              <a:rPr lang="en-US" altLang="zh-CN" sz="2400" dirty="0"/>
              <a:t>.</a:t>
            </a:r>
          </a:p>
          <a:p>
            <a:pPr marL="342900" indent="-342900">
              <a:buFontTx/>
              <a:buChar char="-"/>
            </a:pPr>
            <a:r>
              <a:rPr lang="en-US" altLang="zh-CN" sz="2400" dirty="0"/>
              <a:t>Benchmark:</a:t>
            </a:r>
            <a:r>
              <a:rPr lang="zh-CN" altLang="en-US" sz="2400" dirty="0"/>
              <a:t> </a:t>
            </a:r>
            <a:r>
              <a:rPr lang="en-US" sz="2400" dirty="0" err="1"/>
              <a:t>GASiC</a:t>
            </a:r>
            <a:r>
              <a:rPr lang="en-US" altLang="zh-CN" sz="2400" dirty="0"/>
              <a:t>,</a:t>
            </a:r>
            <a:r>
              <a:rPr lang="zh-CN" altLang="en-US" sz="2400" dirty="0"/>
              <a:t> </a:t>
            </a:r>
            <a:r>
              <a:rPr lang="en-US" altLang="zh-CN" sz="2400" dirty="0"/>
              <a:t>one</a:t>
            </a:r>
            <a:r>
              <a:rPr lang="zh-CN" altLang="en-US" sz="2400" dirty="0"/>
              <a:t> </a:t>
            </a:r>
            <a:r>
              <a:rPr lang="en-US" altLang="zh-CN" sz="2400" dirty="0"/>
              <a:t>method</a:t>
            </a:r>
            <a:r>
              <a:rPr lang="zh-CN" altLang="en-US" sz="2400" dirty="0"/>
              <a:t> </a:t>
            </a:r>
            <a:r>
              <a:rPr lang="en-US" altLang="zh-CN" sz="2400" dirty="0"/>
              <a:t>for</a:t>
            </a:r>
            <a:r>
              <a:rPr lang="zh-CN" altLang="en-US" sz="2400" dirty="0"/>
              <a:t> </a:t>
            </a:r>
            <a:r>
              <a:rPr lang="en-US" sz="2400" dirty="0"/>
              <a:t>utiliz</a:t>
            </a:r>
            <a:r>
              <a:rPr lang="en-US" altLang="zh-CN" sz="2400" dirty="0"/>
              <a:t>ing</a:t>
            </a:r>
            <a:r>
              <a:rPr lang="en-US" sz="2400" dirty="0"/>
              <a:t> read alignments for read</a:t>
            </a:r>
            <a:r>
              <a:rPr lang="zh-CN" altLang="en-US" sz="2400" dirty="0"/>
              <a:t> </a:t>
            </a:r>
            <a:r>
              <a:rPr lang="en-US" sz="2400" dirty="0"/>
              <a:t>assignment</a:t>
            </a:r>
            <a:r>
              <a:rPr lang="en-US" altLang="zh-CN" sz="2400" dirty="0"/>
              <a:t>.</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1" y="2778920"/>
            <a:ext cx="8353425" cy="3810000"/>
          </a:xfrm>
          <a:prstGeom prst="rect">
            <a:avLst/>
          </a:prstGeom>
          <a:effectLst>
            <a:softEdge rad="101600"/>
          </a:effectLst>
        </p:spPr>
      </p:pic>
      <p:sp>
        <p:nvSpPr>
          <p:cNvPr id="7" name="Rectangle 6"/>
          <p:cNvSpPr/>
          <p:nvPr/>
        </p:nvSpPr>
        <p:spPr>
          <a:xfrm>
            <a:off x="863125" y="4033615"/>
            <a:ext cx="7375021" cy="410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747777" y="2409587"/>
            <a:ext cx="6967960" cy="55399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2" name="TextBox 1"/>
          <p:cNvSpPr txBox="1"/>
          <p:nvPr/>
        </p:nvSpPr>
        <p:spPr>
          <a:xfrm>
            <a:off x="1781960" y="6219588"/>
            <a:ext cx="5537350" cy="369332"/>
          </a:xfrm>
          <a:prstGeom prst="rect">
            <a:avLst/>
          </a:prstGeom>
          <a:noFill/>
        </p:spPr>
        <p:txBody>
          <a:bodyPr wrap="none" rtlCol="0">
            <a:spAutoFit/>
          </a:bodyPr>
          <a:lstStyle/>
          <a:p>
            <a:r>
              <a:rPr lang="en-US" altLang="zh-CN" dirty="0">
                <a:solidFill>
                  <a:srgbClr val="FF0000"/>
                </a:solidFill>
              </a:rPr>
              <a:t>Major</a:t>
            </a:r>
            <a:r>
              <a:rPr lang="zh-CN" altLang="en-US" dirty="0">
                <a:solidFill>
                  <a:srgbClr val="FF0000"/>
                </a:solidFill>
              </a:rPr>
              <a:t> </a:t>
            </a:r>
            <a:r>
              <a:rPr lang="en-US" altLang="zh-CN" dirty="0">
                <a:solidFill>
                  <a:srgbClr val="FF0000"/>
                </a:solidFill>
              </a:rPr>
              <a:t>problem</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err="1">
                <a:solidFill>
                  <a:srgbClr val="FF0000"/>
                </a:solidFill>
              </a:rPr>
              <a:t>eXpress</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err="1">
                <a:solidFill>
                  <a:srgbClr val="FF0000"/>
                </a:solidFill>
              </a:rPr>
              <a:t>GASiC</a:t>
            </a:r>
            <a:r>
              <a:rPr lang="en-US" altLang="zh-CN" dirty="0">
                <a:solidFill>
                  <a:srgbClr val="FF0000"/>
                </a:solidFill>
              </a:rPr>
              <a:t>:</a:t>
            </a:r>
            <a:r>
              <a:rPr lang="zh-CN" altLang="en-US" dirty="0">
                <a:solidFill>
                  <a:srgbClr val="FF0000"/>
                </a:solidFill>
              </a:rPr>
              <a:t> </a:t>
            </a:r>
            <a:r>
              <a:rPr lang="en-US" altLang="zh-CN" dirty="0">
                <a:solidFill>
                  <a:srgbClr val="FF0000"/>
                </a:solidFill>
              </a:rPr>
              <a:t>alignment</a:t>
            </a:r>
            <a:r>
              <a:rPr lang="zh-CN" altLang="en-US" dirty="0">
                <a:solidFill>
                  <a:srgbClr val="FF0000"/>
                </a:solidFill>
              </a:rPr>
              <a:t> </a:t>
            </a:r>
            <a:r>
              <a:rPr lang="en-US" altLang="zh-CN" dirty="0">
                <a:solidFill>
                  <a:srgbClr val="FF0000"/>
                </a:solidFill>
              </a:rPr>
              <a:t>SLOW!!</a:t>
            </a:r>
            <a:endParaRPr lang="en-US" dirty="0">
              <a:solidFill>
                <a:srgbClr val="FF0000"/>
              </a:solidFill>
            </a:endParaRPr>
          </a:p>
        </p:txBody>
      </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14</a:t>
            </a:fld>
            <a:endParaRPr lang="zh-CN" altLang="en-US"/>
          </a:p>
        </p:txBody>
      </p:sp>
    </p:spTree>
    <p:extLst>
      <p:ext uri="{BB962C8B-B14F-4D97-AF65-F5344CB8AC3E}">
        <p14:creationId xmlns:p14="http://schemas.microsoft.com/office/powerpoint/2010/main" val="117590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1107996"/>
          </a:xfrm>
          <a:prstGeom prst="rect">
            <a:avLst/>
          </a:prstGeom>
          <a:noFill/>
        </p:spPr>
        <p:txBody>
          <a:bodyPr wrap="square" rtlCol="0">
            <a:spAutoFit/>
          </a:bodyPr>
          <a:lstStyle/>
          <a:p>
            <a:pPr marL="342900" indent="-342900">
              <a:buFontTx/>
              <a:buChar char="-"/>
            </a:pPr>
            <a:r>
              <a:rPr lang="en-US" altLang="zh-CN" sz="2400" dirty="0" err="1"/>
              <a:t>Benckmark</a:t>
            </a:r>
            <a:r>
              <a:rPr lang="en-US" altLang="zh-CN" sz="2400" dirty="0"/>
              <a:t>:</a:t>
            </a:r>
            <a:r>
              <a:rPr lang="zh-CN" altLang="en-US" sz="2400" dirty="0"/>
              <a:t> </a:t>
            </a:r>
            <a:r>
              <a:rPr lang="en-US" altLang="zh-CN" sz="2400" dirty="0"/>
              <a:t>Kraken</a:t>
            </a:r>
            <a:r>
              <a:rPr lang="zh-CN" altLang="en-US" sz="2400" dirty="0"/>
              <a:t> </a:t>
            </a:r>
            <a:r>
              <a:rPr lang="en-US" altLang="zh-CN" sz="2400" dirty="0"/>
              <a:t>and</a:t>
            </a:r>
            <a:r>
              <a:rPr lang="zh-CN" altLang="en-US" sz="2400" dirty="0"/>
              <a:t> </a:t>
            </a:r>
            <a:r>
              <a:rPr lang="en-US" altLang="zh-CN" sz="2400" dirty="0"/>
              <a:t>CLARK</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0" y="1912022"/>
            <a:ext cx="8353425" cy="3810000"/>
          </a:xfrm>
          <a:prstGeom prst="rect">
            <a:avLst/>
          </a:prstGeom>
          <a:effectLst>
            <a:softEdge rad="101600"/>
          </a:effectLst>
        </p:spPr>
      </p:pic>
      <p:sp>
        <p:nvSpPr>
          <p:cNvPr id="7" name="Rectangle 6"/>
          <p:cNvSpPr/>
          <p:nvPr/>
        </p:nvSpPr>
        <p:spPr>
          <a:xfrm>
            <a:off x="884489" y="2802823"/>
            <a:ext cx="7375021" cy="4101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4489" y="3352402"/>
            <a:ext cx="7375021" cy="241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730745" y="1604959"/>
            <a:ext cx="6967960" cy="553998"/>
            <a:chOff x="1747777" y="2409587"/>
            <a:chExt cx="6967960" cy="553998"/>
          </a:xfrm>
        </p:grpSpPr>
        <p:cxnSp>
          <p:nvCxnSpPr>
            <p:cNvPr id="10" name="Straight Arrow Connector 9"/>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2" name="TextBox 11"/>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3" name="Rectangle 12"/>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2" name="TextBox 1"/>
          <p:cNvSpPr txBox="1"/>
          <p:nvPr/>
        </p:nvSpPr>
        <p:spPr>
          <a:xfrm>
            <a:off x="1344555" y="6029085"/>
            <a:ext cx="7242628" cy="369332"/>
          </a:xfrm>
          <a:prstGeom prst="rect">
            <a:avLst/>
          </a:prstGeom>
          <a:noFill/>
        </p:spPr>
        <p:txBody>
          <a:bodyPr wrap="square" rtlCol="0">
            <a:spAutoFit/>
          </a:bodyPr>
          <a:lstStyle/>
          <a:p>
            <a:r>
              <a:rPr lang="en-US" altLang="zh-CN" dirty="0"/>
              <a:t>Mini-conclusion:</a:t>
            </a:r>
            <a:r>
              <a:rPr lang="zh-CN" altLang="en-US" dirty="0"/>
              <a:t> </a:t>
            </a:r>
            <a:r>
              <a:rPr lang="en-US" altLang="zh-CN" dirty="0" err="1"/>
              <a:t>eXpress</a:t>
            </a:r>
            <a:r>
              <a:rPr lang="zh-CN" altLang="en-US" dirty="0"/>
              <a:t> </a:t>
            </a:r>
            <a:r>
              <a:rPr lang="en-US" altLang="zh-CN" dirty="0"/>
              <a:t>outperforms</a:t>
            </a:r>
            <a:r>
              <a:rPr lang="zh-CN" altLang="en-US" dirty="0"/>
              <a:t> </a:t>
            </a:r>
            <a:r>
              <a:rPr lang="en-US" altLang="zh-CN" dirty="0"/>
              <a:t>Kraken,</a:t>
            </a:r>
            <a:r>
              <a:rPr lang="zh-CN" altLang="en-US" dirty="0"/>
              <a:t> </a:t>
            </a:r>
            <a:r>
              <a:rPr lang="en-US" altLang="zh-CN" dirty="0" err="1"/>
              <a:t>GASiC</a:t>
            </a:r>
            <a:r>
              <a:rPr lang="zh-CN" altLang="en-US" dirty="0"/>
              <a:t> </a:t>
            </a:r>
            <a:r>
              <a:rPr lang="en-US" altLang="zh-CN" dirty="0"/>
              <a:t>and</a:t>
            </a:r>
            <a:r>
              <a:rPr lang="zh-CN" altLang="en-US" dirty="0"/>
              <a:t> </a:t>
            </a:r>
            <a:r>
              <a:rPr lang="en-US" altLang="zh-CN" dirty="0"/>
              <a:t>CLARK.</a:t>
            </a:r>
            <a:endParaRPr lang="en-US" dirty="0"/>
          </a:p>
        </p:txBody>
      </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15" name="灯片编号占位符 14"/>
          <p:cNvSpPr>
            <a:spLocks noGrp="1"/>
          </p:cNvSpPr>
          <p:nvPr>
            <p:ph type="sldNum" sz="quarter" idx="12"/>
          </p:nvPr>
        </p:nvSpPr>
        <p:spPr/>
        <p:txBody>
          <a:bodyPr/>
          <a:lstStyle/>
          <a:p>
            <a:fld id="{247E9148-878F-40B7-BFA1-E02FA96A1581}" type="slidenum">
              <a:rPr lang="zh-CN" altLang="en-US" smtClean="0"/>
              <a:t>15</a:t>
            </a:fld>
            <a:endParaRPr lang="zh-CN" altLang="en-US"/>
          </a:p>
        </p:txBody>
      </p:sp>
    </p:spTree>
    <p:extLst>
      <p:ext uri="{BB962C8B-B14F-4D97-AF65-F5344CB8AC3E}">
        <p14:creationId xmlns:p14="http://schemas.microsoft.com/office/powerpoint/2010/main" val="205852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3" name="Content Placeholder 2"/>
          <p:cNvSpPr>
            <a:spLocks noGrp="1"/>
          </p:cNvSpPr>
          <p:nvPr>
            <p:ph idx="1"/>
          </p:nvPr>
        </p:nvSpPr>
        <p:spPr>
          <a:xfrm>
            <a:off x="164193" y="1840139"/>
            <a:ext cx="8979807" cy="4351338"/>
          </a:xfrm>
        </p:spPr>
        <p:txBody>
          <a:bodyPr/>
          <a:lstStyle/>
          <a:p>
            <a:r>
              <a:rPr lang="en-US" altLang="zh-CN" dirty="0"/>
              <a:t>Algorithms</a:t>
            </a:r>
            <a:r>
              <a:rPr lang="zh-CN" altLang="en-US" dirty="0"/>
              <a:t> </a:t>
            </a:r>
            <a:r>
              <a:rPr lang="en-US" altLang="zh-CN" dirty="0"/>
              <a:t>to</a:t>
            </a:r>
            <a:r>
              <a:rPr lang="zh-CN" altLang="en-US" dirty="0"/>
              <a:t> </a:t>
            </a:r>
            <a:r>
              <a:rPr lang="en-US" altLang="zh-CN" dirty="0"/>
              <a:t>be</a:t>
            </a:r>
            <a:r>
              <a:rPr lang="zh-CN" altLang="en-US" dirty="0"/>
              <a:t> </a:t>
            </a:r>
            <a:r>
              <a:rPr lang="en-US" altLang="zh-CN" dirty="0"/>
              <a:t>compared:</a:t>
            </a:r>
            <a:r>
              <a:rPr lang="zh-CN" altLang="en-US" dirty="0"/>
              <a:t> </a:t>
            </a:r>
            <a:r>
              <a:rPr lang="en-US" dirty="0" err="1"/>
              <a:t>kallist</a:t>
            </a:r>
            <a:r>
              <a:rPr lang="en-US" altLang="zh-CN" dirty="0" err="1"/>
              <a:t>o</a:t>
            </a:r>
            <a:r>
              <a:rPr lang="en-US" altLang="zh-CN" dirty="0"/>
              <a:t>,</a:t>
            </a:r>
            <a:r>
              <a:rPr lang="zh-CN" altLang="en-US" dirty="0"/>
              <a:t> </a:t>
            </a:r>
            <a:r>
              <a:rPr lang="en-US" dirty="0"/>
              <a:t>Kraken and CLARK</a:t>
            </a:r>
          </a:p>
          <a:p>
            <a:r>
              <a:rPr lang="en-US" altLang="zh-CN" dirty="0"/>
              <a:t>A</a:t>
            </a:r>
            <a:r>
              <a:rPr lang="en-US" dirty="0"/>
              <a:t> larger and more realistic reference database</a:t>
            </a:r>
            <a:r>
              <a:rPr lang="zh-CN" altLang="en-US" dirty="0"/>
              <a:t> </a:t>
            </a:r>
            <a:r>
              <a:rPr lang="en-US" dirty="0"/>
              <a:t>of 1,958 genomes</a:t>
            </a:r>
          </a:p>
          <a:p>
            <a:endParaRPr lang="en-US" dirty="0"/>
          </a:p>
        </p:txBody>
      </p:sp>
      <p:pic>
        <p:nvPicPr>
          <p:cNvPr id="5" name="Picture 4"/>
          <p:cNvPicPr>
            <a:picLocks noChangeAspect="1"/>
          </p:cNvPicPr>
          <p:nvPr/>
        </p:nvPicPr>
        <p:blipFill>
          <a:blip r:embed="rId3"/>
          <a:stretch>
            <a:fillRect/>
          </a:stretch>
        </p:blipFill>
        <p:spPr>
          <a:xfrm>
            <a:off x="395287" y="3048000"/>
            <a:ext cx="8353425" cy="3810000"/>
          </a:xfrm>
          <a:prstGeom prst="rect">
            <a:avLst/>
          </a:prstGeom>
          <a:effectLst>
            <a:softEdge rad="101600"/>
          </a:effectLst>
        </p:spPr>
      </p:pic>
      <p:sp>
        <p:nvSpPr>
          <p:cNvPr id="6" name="Rectangle 5"/>
          <p:cNvSpPr/>
          <p:nvPr/>
        </p:nvSpPr>
        <p:spPr>
          <a:xfrm>
            <a:off x="884488" y="4747900"/>
            <a:ext cx="7375021" cy="796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4" name="日期占位符 3"/>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16</a:t>
            </a:fld>
            <a:endParaRPr lang="zh-CN" altLang="en-US"/>
          </a:p>
        </p:txBody>
      </p:sp>
    </p:spTree>
    <p:extLst>
      <p:ext uri="{BB962C8B-B14F-4D97-AF65-F5344CB8AC3E}">
        <p14:creationId xmlns:p14="http://schemas.microsoft.com/office/powerpoint/2010/main" val="72645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66901" y="451263"/>
            <a:ext cx="7433952" cy="3716976"/>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55024" y="2600696"/>
            <a:ext cx="7445829" cy="3722915"/>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783771" y="4775423"/>
            <a:ext cx="7588333" cy="3794167"/>
          </a:xfrm>
          <a:prstGeom prst="rect">
            <a:avLst/>
          </a:prstGeom>
        </p:spPr>
      </p:pic>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61182" y="3244334"/>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err="1"/>
              <a:t>Psylum</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4" name="灯片编号占位符 3"/>
          <p:cNvSpPr>
            <a:spLocks noGrp="1"/>
          </p:cNvSpPr>
          <p:nvPr>
            <p:ph type="sldNum" sz="quarter" idx="12"/>
          </p:nvPr>
        </p:nvSpPr>
        <p:spPr/>
        <p:txBody>
          <a:bodyPr/>
          <a:lstStyle/>
          <a:p>
            <a:fld id="{247E9148-878F-40B7-BFA1-E02FA96A1581}" type="slidenum">
              <a:rPr lang="zh-CN" altLang="en-US" smtClean="0"/>
              <a:t>17</a:t>
            </a:fld>
            <a:endParaRPr lang="zh-CN" altLang="en-US"/>
          </a:p>
        </p:txBody>
      </p:sp>
    </p:spTree>
    <p:extLst>
      <p:ext uri="{BB962C8B-B14F-4D97-AF65-F5344CB8AC3E}">
        <p14:creationId xmlns:p14="http://schemas.microsoft.com/office/powerpoint/2010/main" val="90023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264721" y="5004668"/>
            <a:ext cx="6437668" cy="321883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386280" y="2981502"/>
            <a:ext cx="6303804" cy="3151902"/>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blip>
          <a:stretch>
            <a:fillRect/>
          </a:stretch>
        </p:blipFill>
        <p:spPr>
          <a:xfrm>
            <a:off x="1476002" y="797105"/>
            <a:ext cx="6149880" cy="3074940"/>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75391" y="3687379"/>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a:t>Genus</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18</a:t>
            </a:fld>
            <a:endParaRPr lang="zh-CN" altLang="en-US"/>
          </a:p>
        </p:txBody>
      </p:sp>
    </p:spTree>
    <p:extLst>
      <p:ext uri="{BB962C8B-B14F-4D97-AF65-F5344CB8AC3E}">
        <p14:creationId xmlns:p14="http://schemas.microsoft.com/office/powerpoint/2010/main" val="159052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clrChange>
              <a:clrFrom>
                <a:srgbClr val="FFFFFF"/>
              </a:clrFrom>
              <a:clrTo>
                <a:srgbClr val="FFFFFF">
                  <a:alpha val="0"/>
                </a:srgbClr>
              </a:clrTo>
            </a:clrChange>
          </a:blip>
          <a:srcRect b="45966"/>
          <a:stretch/>
        </p:blipFill>
        <p:spPr>
          <a:xfrm>
            <a:off x="985817" y="4773775"/>
            <a:ext cx="7063440" cy="1908311"/>
          </a:xfrm>
          <a:prstGeom prst="rect">
            <a:avLst/>
          </a:prstGeom>
        </p:spPr>
      </p:pic>
      <p:pic>
        <p:nvPicPr>
          <p:cNvPr id="7" name="Picture 6"/>
          <p:cNvPicPr>
            <a:picLocks noChangeAspect="1"/>
          </p:cNvPicPr>
          <p:nvPr/>
        </p:nvPicPr>
        <p:blipFill rotWithShape="1">
          <a:blip r:embed="rId4">
            <a:clrChange>
              <a:clrFrom>
                <a:srgbClr val="FFFFFF"/>
              </a:clrFrom>
              <a:clrTo>
                <a:srgbClr val="FFFFFF">
                  <a:alpha val="0"/>
                </a:srgbClr>
              </a:clrTo>
            </a:clrChange>
          </a:blip>
          <a:srcRect b="45169"/>
          <a:stretch/>
        </p:blipFill>
        <p:spPr>
          <a:xfrm>
            <a:off x="1201811" y="2829459"/>
            <a:ext cx="6745820" cy="1849419"/>
          </a:xfrm>
          <a:prstGeom prst="rect">
            <a:avLst/>
          </a:prstGeom>
        </p:spPr>
      </p:pic>
      <p:pic>
        <p:nvPicPr>
          <p:cNvPr id="3" name="Picture 2"/>
          <p:cNvPicPr>
            <a:picLocks noChangeAspect="1"/>
          </p:cNvPicPr>
          <p:nvPr/>
        </p:nvPicPr>
        <p:blipFill rotWithShape="1">
          <a:blip r:embed="rId5">
            <a:clrChange>
              <a:clrFrom>
                <a:srgbClr val="FFFFFF"/>
              </a:clrFrom>
              <a:clrTo>
                <a:srgbClr val="FFFFFF">
                  <a:alpha val="0"/>
                </a:srgbClr>
              </a:clrTo>
            </a:clrChange>
          </a:blip>
          <a:srcRect t="-1" b="45098"/>
          <a:stretch/>
        </p:blipFill>
        <p:spPr>
          <a:xfrm>
            <a:off x="1221181" y="913491"/>
            <a:ext cx="6621166" cy="1804548"/>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217201" y="1311480"/>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75391" y="3687379"/>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a:t>Species</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4" name="日期占位符 3"/>
          <p:cNvSpPr>
            <a:spLocks noGrp="1"/>
          </p:cNvSpPr>
          <p:nvPr>
            <p:ph type="dt" sz="half" idx="10"/>
          </p:nvPr>
        </p:nvSpPr>
        <p:spPr/>
        <p:txBody>
          <a:bodyPr/>
          <a:lstStyle/>
          <a:p>
            <a:r>
              <a:rPr lang="en-US" altLang="zh-CN"/>
              <a:t>05/17/17</a:t>
            </a:r>
            <a:endParaRPr lang="zh-CN" altLang="en-US"/>
          </a:p>
        </p:txBody>
      </p:sp>
      <p:sp>
        <p:nvSpPr>
          <p:cNvPr id="5" name="灯片编号占位符 4"/>
          <p:cNvSpPr>
            <a:spLocks noGrp="1"/>
          </p:cNvSpPr>
          <p:nvPr>
            <p:ph type="sldNum" sz="quarter" idx="12"/>
          </p:nvPr>
        </p:nvSpPr>
        <p:spPr/>
        <p:txBody>
          <a:bodyPr/>
          <a:lstStyle/>
          <a:p>
            <a:fld id="{247E9148-878F-40B7-BFA1-E02FA96A1581}" type="slidenum">
              <a:rPr lang="zh-CN" altLang="en-US" smtClean="0"/>
              <a:t>19</a:t>
            </a:fld>
            <a:endParaRPr lang="zh-CN" altLang="en-US"/>
          </a:p>
        </p:txBody>
      </p:sp>
    </p:spTree>
    <p:extLst>
      <p:ext uri="{BB962C8B-B14F-4D97-AF65-F5344CB8AC3E}">
        <p14:creationId xmlns:p14="http://schemas.microsoft.com/office/powerpoint/2010/main" val="110390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normAutofit/>
          </a:bodyPr>
          <a:lstStyle/>
          <a:p>
            <a:r>
              <a:rPr lang="en-US" altLang="zh-CN" sz="3600" dirty="0"/>
              <a:t>1. Intro </a:t>
            </a:r>
          </a:p>
          <a:p>
            <a:r>
              <a:rPr lang="en-US" altLang="zh-CN" sz="3600" dirty="0"/>
              <a:t>2. Methods and results</a:t>
            </a:r>
          </a:p>
          <a:p>
            <a:r>
              <a:rPr lang="en-US" altLang="zh-CN" sz="3600" dirty="0"/>
              <a:t>3. Conclusion and future work</a:t>
            </a:r>
            <a:endParaRPr lang="zh-CN" altLang="en-US" sz="3600" dirty="0"/>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a:t>
            </a:fld>
            <a:endParaRPr lang="zh-CN" altLang="en-US"/>
          </a:p>
        </p:txBody>
      </p:sp>
    </p:spTree>
    <p:extLst>
      <p:ext uri="{BB962C8B-B14F-4D97-AF65-F5344CB8AC3E}">
        <p14:creationId xmlns:p14="http://schemas.microsoft.com/office/powerpoint/2010/main" val="2491968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clrChange>
              <a:clrFrom>
                <a:srgbClr val="FFFFFF"/>
              </a:clrFrom>
              <a:clrTo>
                <a:srgbClr val="FFFFFF">
                  <a:alpha val="0"/>
                </a:srgbClr>
              </a:clrTo>
            </a:clrChange>
          </a:blip>
          <a:srcRect b="45938"/>
          <a:stretch/>
        </p:blipFill>
        <p:spPr>
          <a:xfrm>
            <a:off x="1090900" y="3422282"/>
            <a:ext cx="7245578" cy="1958544"/>
          </a:xfrm>
          <a:prstGeom prst="rect">
            <a:avLst/>
          </a:prstGeom>
        </p:spPr>
      </p:pic>
      <p:pic>
        <p:nvPicPr>
          <p:cNvPr id="4" name="Picture 3"/>
          <p:cNvPicPr>
            <a:picLocks noChangeAspect="1"/>
          </p:cNvPicPr>
          <p:nvPr/>
        </p:nvPicPr>
        <p:blipFill rotWithShape="1">
          <a:blip r:embed="rId4">
            <a:clrChange>
              <a:clrFrom>
                <a:srgbClr val="FFFFFF"/>
              </a:clrFrom>
              <a:clrTo>
                <a:srgbClr val="FFFFFF">
                  <a:alpha val="0"/>
                </a:srgbClr>
              </a:clrTo>
            </a:clrChange>
          </a:blip>
          <a:srcRect b="46045"/>
          <a:stretch/>
        </p:blipFill>
        <p:spPr>
          <a:xfrm>
            <a:off x="1086592" y="776612"/>
            <a:ext cx="7249886" cy="1955834"/>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300717" y="4032222"/>
            <a:ext cx="821635" cy="369332"/>
          </a:xfrm>
          <a:prstGeom prst="rect">
            <a:avLst/>
          </a:prstGeom>
        </p:spPr>
        <p:txBody>
          <a:bodyPr wrap="none">
            <a:spAutoFit/>
          </a:bodyPr>
          <a:lstStyle/>
          <a:p>
            <a:r>
              <a:rPr lang="en-US" dirty="0"/>
              <a:t>Kraken</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646331"/>
          </a:xfrm>
          <a:prstGeom prst="rect">
            <a:avLst/>
          </a:prstGeom>
          <a:noFill/>
        </p:spPr>
        <p:txBody>
          <a:bodyPr wrap="square" rtlCol="0">
            <a:spAutoFit/>
          </a:bodyPr>
          <a:lstStyle/>
          <a:p>
            <a:r>
              <a:rPr lang="en-US" altLang="zh-CN" dirty="0"/>
              <a:t>Exact</a:t>
            </a:r>
            <a:r>
              <a:rPr lang="zh-CN" altLang="en-US" dirty="0"/>
              <a:t> </a:t>
            </a:r>
            <a:r>
              <a:rPr lang="en-US" altLang="zh-CN" dirty="0"/>
              <a:t>genome</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20</a:t>
            </a:fld>
            <a:endParaRPr lang="zh-CN" altLang="en-US"/>
          </a:p>
        </p:txBody>
      </p:sp>
    </p:spTree>
    <p:extLst>
      <p:ext uri="{BB962C8B-B14F-4D97-AF65-F5344CB8AC3E}">
        <p14:creationId xmlns:p14="http://schemas.microsoft.com/office/powerpoint/2010/main" val="734181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3" name="Content Placeholder 2"/>
          <p:cNvSpPr>
            <a:spLocks noGrp="1"/>
          </p:cNvSpPr>
          <p:nvPr>
            <p:ph idx="1"/>
          </p:nvPr>
        </p:nvSpPr>
        <p:spPr>
          <a:xfrm>
            <a:off x="164193" y="1840139"/>
            <a:ext cx="8979807" cy="4351338"/>
          </a:xfrm>
        </p:spPr>
        <p:txBody>
          <a:bodyPr/>
          <a:lstStyle/>
          <a:p>
            <a:r>
              <a:rPr lang="en-US" altLang="zh-CN" dirty="0"/>
              <a:t>Algorithms</a:t>
            </a:r>
            <a:r>
              <a:rPr lang="zh-CN" altLang="en-US" dirty="0"/>
              <a:t> </a:t>
            </a:r>
            <a:r>
              <a:rPr lang="en-US" altLang="zh-CN" dirty="0"/>
              <a:t>to</a:t>
            </a:r>
            <a:r>
              <a:rPr lang="zh-CN" altLang="en-US" dirty="0"/>
              <a:t> </a:t>
            </a:r>
            <a:r>
              <a:rPr lang="en-US" altLang="zh-CN" dirty="0"/>
              <a:t>be</a:t>
            </a:r>
            <a:r>
              <a:rPr lang="zh-CN" altLang="en-US" dirty="0"/>
              <a:t> </a:t>
            </a:r>
            <a:r>
              <a:rPr lang="en-US" altLang="zh-CN" dirty="0"/>
              <a:t>compared:</a:t>
            </a:r>
            <a:r>
              <a:rPr lang="zh-CN" altLang="en-US" dirty="0"/>
              <a:t> </a:t>
            </a:r>
            <a:r>
              <a:rPr lang="en-US" dirty="0" err="1"/>
              <a:t>kallist</a:t>
            </a:r>
            <a:r>
              <a:rPr lang="en-US" altLang="zh-CN" dirty="0" err="1"/>
              <a:t>o</a:t>
            </a:r>
            <a:r>
              <a:rPr lang="en-US" altLang="zh-CN" dirty="0"/>
              <a:t>,</a:t>
            </a:r>
            <a:r>
              <a:rPr lang="zh-CN" altLang="en-US" dirty="0"/>
              <a:t> </a:t>
            </a:r>
            <a:r>
              <a:rPr lang="en-US" dirty="0"/>
              <a:t>Kraken and CLARK</a:t>
            </a:r>
          </a:p>
          <a:p>
            <a:r>
              <a:rPr lang="en-US" altLang="zh-CN" dirty="0"/>
              <a:t>A</a:t>
            </a:r>
            <a:r>
              <a:rPr lang="en-US" dirty="0"/>
              <a:t> larger and more realistic reference database</a:t>
            </a:r>
            <a:r>
              <a:rPr lang="zh-CN" altLang="en-US" dirty="0"/>
              <a:t> </a:t>
            </a:r>
            <a:r>
              <a:rPr lang="en-US" dirty="0"/>
              <a:t>of 1,958 genomes</a:t>
            </a:r>
          </a:p>
          <a:p>
            <a:endParaRPr lang="en-US" dirty="0"/>
          </a:p>
        </p:txBody>
      </p:sp>
      <p:pic>
        <p:nvPicPr>
          <p:cNvPr id="4" name="Picture 3"/>
          <p:cNvPicPr>
            <a:picLocks noChangeAspect="1"/>
          </p:cNvPicPr>
          <p:nvPr/>
        </p:nvPicPr>
        <p:blipFill>
          <a:blip r:embed="rId3"/>
          <a:stretch>
            <a:fillRect/>
          </a:stretch>
        </p:blipFill>
        <p:spPr>
          <a:xfrm>
            <a:off x="433387" y="3550615"/>
            <a:ext cx="8277225" cy="1809750"/>
          </a:xfrm>
          <a:prstGeom prst="rect">
            <a:avLst/>
          </a:prstGeom>
          <a:effectLst>
            <a:softEdge rad="203200"/>
          </a:effectLst>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21</a:t>
            </a:fld>
            <a:endParaRPr lang="zh-CN" altLang="en-US"/>
          </a:p>
        </p:txBody>
      </p:sp>
    </p:spTree>
    <p:extLst>
      <p:ext uri="{BB962C8B-B14F-4D97-AF65-F5344CB8AC3E}">
        <p14:creationId xmlns:p14="http://schemas.microsoft.com/office/powerpoint/2010/main" val="158290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872837" y="4287981"/>
                <a:ext cx="6954982" cy="5761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𝑠𝑒𝑛𝑠𝑖𝑡𝑖𝑣𝑖𝑡𝑦</m:t>
                      </m:r>
                      <m:r>
                        <a:rPr lang="en-US" altLang="zh-CN" b="0"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num>
                        <m:den>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den>
                      </m:f>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72837" y="4287981"/>
                <a:ext cx="6954982" cy="5761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054" y="5077690"/>
                <a:ext cx="10557164" cy="83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𝑜𝑟</m:t>
                          </m:r>
                          <m:r>
                            <a:rPr lang="en-US" altLang="zh-CN" i="1">
                              <a:latin typeface="Cambria Math" panose="02040503050406030204" pitchFamily="18" charset="0"/>
                            </a:rPr>
                            <m:t> </m:t>
                          </m:r>
                          <m:r>
                            <a:rPr lang="en-US" altLang="zh-CN" i="1">
                              <a:latin typeface="Cambria Math" panose="02040503050406030204" pitchFamily="18" charset="0"/>
                            </a:rPr>
                            <m:t>𝑏𝑒𝑙𝑜𝑤</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num>
                        <m:den>
                          <m:eqArr>
                            <m:eqArrPr>
                              <m:ctrlPr>
                                <a:rPr lang="en-US" altLang="zh-CN" i="1">
                                  <a:latin typeface="Cambria Math" panose="02040503050406030204" pitchFamily="18" charset="0"/>
                                </a:rPr>
                              </m:ctrlPr>
                            </m:eqArrPr>
                            <m:e>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𝑜𝑟</m:t>
                              </m:r>
                              <m:r>
                                <a:rPr lang="en-US" altLang="zh-CN" i="1">
                                  <a:latin typeface="Cambria Math" panose="02040503050406030204" pitchFamily="18" charset="0"/>
                                </a:rPr>
                                <m:t> </m:t>
                              </m:r>
                              <m:r>
                                <a:rPr lang="en-US" altLang="zh-CN" i="1">
                                  <a:latin typeface="Cambria Math" panose="02040503050406030204" pitchFamily="18" charset="0"/>
                                </a:rPr>
                                <m:t>𝑏𝑒𝑙𝑜𝑤</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r>
                                <a:rPr lang="en-US" altLang="zh-CN" i="1">
                                  <a:latin typeface="Cambria Math" panose="02040503050406030204" pitchFamily="18" charset="0"/>
                                </a:rPr>
                                <m:t> +</m:t>
                              </m:r>
                            </m:e>
                            <m:e>
                              <m:r>
                                <a:rPr lang="en-US" altLang="zh-CN" i="1">
                                  <a:latin typeface="Cambria Math" panose="02040503050406030204" pitchFamily="18" charset="0"/>
                                </a:rPr>
                                <m:t> #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𝑟𝑒𝑎𝑑𝑠</m:t>
                              </m:r>
                              <m:r>
                                <a:rPr lang="en-US" altLang="zh-CN" i="1">
                                  <a:latin typeface="Cambria Math" panose="02040503050406030204" pitchFamily="18" charset="0"/>
                                </a:rPr>
                                <m:t> </m:t>
                              </m:r>
                              <m:r>
                                <a:rPr lang="en-US" altLang="zh-CN" i="1">
                                  <a:latin typeface="Cambria Math" panose="02040503050406030204" pitchFamily="18" charset="0"/>
                                </a:rPr>
                                <m:t>𝑖𝑛𝑐𝑜𝑟𝑟𝑒𝑐𝑡𝑙𝑦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𝑎𝑏𝑜𝑣𝑒</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e>
                          </m:eqArr>
                        </m:den>
                      </m:f>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71054" y="5077690"/>
                <a:ext cx="10557164" cy="839332"/>
              </a:xfrm>
              <a:prstGeom prst="rect">
                <a:avLst/>
              </a:prstGeom>
              <a:blipFill>
                <a:blip r:embed="rId4"/>
                <a:stretch>
                  <a:fillRect/>
                </a:stretch>
              </a:blipFill>
            </p:spPr>
            <p:txBody>
              <a:bodyPr/>
              <a:lstStyle/>
              <a:p>
                <a:r>
                  <a:rPr lang="zh-CN" altLang="en-US">
                    <a:noFill/>
                  </a:rPr>
                  <a:t> </a:t>
                </a:r>
              </a:p>
            </p:txBody>
          </p:sp>
        </mc:Fallback>
      </mc:AlternateContent>
      <p:pic>
        <p:nvPicPr>
          <p:cNvPr id="7" name="Picture 6"/>
          <p:cNvPicPr>
            <a:picLocks noChangeAspect="1"/>
          </p:cNvPicPr>
          <p:nvPr/>
        </p:nvPicPr>
        <p:blipFill>
          <a:blip r:embed="rId4"/>
          <a:stretch>
            <a:fillRect/>
          </a:stretch>
        </p:blipFill>
        <p:spPr>
          <a:xfrm>
            <a:off x="0" y="1771930"/>
            <a:ext cx="9101609" cy="1989995"/>
          </a:xfrm>
          <a:prstGeom prst="rect">
            <a:avLst/>
          </a:prstGeom>
          <a:effectLst>
            <a:softEdge rad="203200"/>
          </a:effectLst>
        </p:spPr>
      </p:pic>
      <p:sp>
        <p:nvSpPr>
          <p:cNvPr id="8" name="Rectangle 7"/>
          <p:cNvSpPr/>
          <p:nvPr/>
        </p:nvSpPr>
        <p:spPr>
          <a:xfrm>
            <a:off x="446592" y="6130548"/>
            <a:ext cx="8250815" cy="646331"/>
          </a:xfrm>
          <a:prstGeom prst="rect">
            <a:avLst/>
          </a:prstGeom>
        </p:spPr>
        <p:txBody>
          <a:bodyPr wrap="square">
            <a:spAutoFit/>
          </a:bodyPr>
          <a:lstStyle/>
          <a:p>
            <a:r>
              <a:rPr lang="en-US" altLang="zh-CN" dirty="0"/>
              <a:t>[3]</a:t>
            </a:r>
            <a:r>
              <a:rPr lang="zh-CN" altLang="en-US" dirty="0"/>
              <a:t>Langmead, B. and Salzberg, S. L. (2012). Fast gapped-read alignment with Bowtie 2. Nature methods, 9(4):357–359. </a:t>
            </a:r>
          </a:p>
        </p:txBody>
      </p:sp>
      <p:sp>
        <p:nvSpPr>
          <p:cNvPr id="9" name="TextBox 8"/>
          <p:cNvSpPr txBox="1"/>
          <p:nvPr/>
        </p:nvSpPr>
        <p:spPr>
          <a:xfrm>
            <a:off x="2474768" y="4206740"/>
            <a:ext cx="628650" cy="369332"/>
          </a:xfrm>
          <a:prstGeom prst="rect">
            <a:avLst/>
          </a:prstGeom>
          <a:noFill/>
        </p:spPr>
        <p:txBody>
          <a:bodyPr wrap="square" rtlCol="0">
            <a:spAutoFit/>
          </a:bodyPr>
          <a:lstStyle/>
          <a:p>
            <a:r>
              <a:rPr lang="en-US" altLang="zh-CN" dirty="0"/>
              <a:t>[3]</a:t>
            </a:r>
            <a:endParaRPr lang="zh-CN" altLang="en-US" dirty="0"/>
          </a:p>
        </p:txBody>
      </p:sp>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22</a:t>
            </a:fld>
            <a:endParaRPr lang="zh-CN" altLang="en-US"/>
          </a:p>
        </p:txBody>
      </p:sp>
    </p:spTree>
    <p:extLst>
      <p:ext uri="{BB962C8B-B14F-4D97-AF65-F5344CB8AC3E}">
        <p14:creationId xmlns:p14="http://schemas.microsoft.com/office/powerpoint/2010/main" val="315147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47370" y="0"/>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479088" y="1211864"/>
                <a:ext cx="6954982" cy="2128981"/>
              </a:xfrm>
              <a:prstGeom prst="rect">
                <a:avLst/>
              </a:prstGeom>
              <a:noFill/>
            </p:spPr>
            <p:txBody>
              <a:bodyPr wrap="square" lIns="0" tIns="0" rIns="0" bIns="0" rtlCol="0">
                <a:spAutoFit/>
              </a:bodyPr>
              <a:lstStyle/>
              <a:p>
                <a:pPr>
                  <a:lnSpc>
                    <a:spcPct val="150000"/>
                  </a:lnSpc>
                </a:pPr>
                <a:r>
                  <a:rPr lang="en-US" altLang="zh-CN" b="1" dirty="0">
                    <a:solidFill>
                      <a:srgbClr val="7030A0"/>
                    </a:solidFill>
                  </a:rPr>
                  <a:t>S</a:t>
                </a:r>
                <a14:m>
                  <m:oMath xmlns:m="http://schemas.openxmlformats.org/officeDocument/2006/math">
                    <m:r>
                      <a:rPr lang="en-US" altLang="zh-CN" b="1" i="1" smtClean="0">
                        <a:solidFill>
                          <a:srgbClr val="7030A0"/>
                        </a:solidFill>
                        <a:latin typeface="Cambria Math" panose="02040503050406030204" pitchFamily="18" charset="0"/>
                      </a:rPr>
                      <m:t>𝒆𝒏𝒔𝒊𝒕𝒊𝒗𝒊𝒕𝒚</m:t>
                    </m:r>
                  </m:oMath>
                </a14:m>
                <a:r>
                  <a:rPr lang="en-US" altLang="zh-CN" b="1" i="1" dirty="0">
                    <a:solidFill>
                      <a:srgbClr val="7030A0"/>
                    </a:solidFill>
                    <a:latin typeface="Cambria Math" panose="02040503050406030204" pitchFamily="18" charset="0"/>
                  </a:rPr>
                  <a:t>(true positive rate)</a:t>
                </a:r>
              </a:p>
              <a:p>
                <a:pP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7030A0"/>
                          </a:solidFill>
                          <a:latin typeface="Cambria Math" panose="02040503050406030204" pitchFamily="18" charset="0"/>
                        </a:rPr>
                        <m:t>= </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𝑻𝒖𝒓𝒆𝑷𝒐𝒔𝒊𝒕𝒊𝒗𝒆</m:t>
                          </m:r>
                        </m:num>
                        <m:den>
                          <m:r>
                            <a:rPr lang="en-US" altLang="zh-CN" b="1" i="1" smtClean="0">
                              <a:solidFill>
                                <a:srgbClr val="7030A0"/>
                              </a:solidFill>
                              <a:latin typeface="Cambria Math" panose="02040503050406030204" pitchFamily="18" charset="0"/>
                            </a:rPr>
                            <m:t>𝑻𝒓𝒖𝒆𝑷𝒐𝒔𝒊𝒕𝒊𝒗𝒆</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𝑭𝒂𝒍𝒔𝒆𝑵𝒆𝒈𝒂𝒕𝒊𝒗𝒆</m:t>
                          </m:r>
                        </m:den>
                      </m:f>
                      <m:r>
                        <a:rPr lang="en-US" altLang="zh-CN" b="1" i="1" smtClean="0">
                          <a:solidFill>
                            <a:srgbClr val="7030A0"/>
                          </a:solidFill>
                          <a:latin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𝒄𝒐𝒓𝒓𝒆𝒄𝒕𝒍𝒚</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num>
                        <m:den>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den>
                      </m:f>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1479088" y="1211864"/>
                <a:ext cx="6954982" cy="2128981"/>
              </a:xfrm>
              <a:prstGeom prst="rect">
                <a:avLst/>
              </a:prstGeom>
              <a:blipFill>
                <a:blip r:embed="rId3"/>
                <a:stretch>
                  <a:fillRect l="-2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79088" y="3681564"/>
                <a:ext cx="10557164" cy="2940741"/>
              </a:xfrm>
              <a:prstGeom prst="rect">
                <a:avLst/>
              </a:prstGeom>
              <a:noFill/>
            </p:spPr>
            <p:txBody>
              <a:bodyPr wrap="square" lIns="0" tIns="0" rIns="0" bIns="0" rtlCol="0">
                <a:spAutoFit/>
              </a:bodyPr>
              <a:lstStyle/>
              <a:p>
                <a:pPr>
                  <a:lnSpc>
                    <a:spcPct val="150000"/>
                  </a:lnSpc>
                </a:pPr>
                <a:r>
                  <a:rPr lang="en-US" altLang="zh-CN" b="1" dirty="0">
                    <a:solidFill>
                      <a:srgbClr val="002060"/>
                    </a:solidFill>
                  </a:rPr>
                  <a:t>P</a:t>
                </a:r>
                <a14:m>
                  <m:oMath xmlns:m="http://schemas.openxmlformats.org/officeDocument/2006/math">
                    <m:r>
                      <a:rPr lang="en-US" altLang="zh-CN" b="1" i="1" smtClean="0">
                        <a:solidFill>
                          <a:srgbClr val="002060"/>
                        </a:solidFill>
                        <a:latin typeface="Cambria Math" panose="02040503050406030204" pitchFamily="18" charset="0"/>
                      </a:rPr>
                      <m:t>𝒓𝒆𝒄𝒊𝒔𝒊𝒐𝒏</m:t>
                    </m:r>
                  </m:oMath>
                </a14:m>
                <a:r>
                  <a:rPr lang="en-US" altLang="zh-CN" b="1" i="1" dirty="0">
                    <a:solidFill>
                      <a:srgbClr val="002060"/>
                    </a:solidFill>
                    <a:latin typeface="Cambria Math" panose="02040503050406030204" pitchFamily="18" charset="0"/>
                  </a:rPr>
                  <a:t>(positive predictive value)</a:t>
                </a:r>
              </a:p>
              <a:p>
                <a:pPr algn="ctr">
                  <a:lnSpc>
                    <a:spcPct val="150000"/>
                  </a:lnSpc>
                </a:pPr>
                <a:endParaRPr lang="en-US" altLang="zh-CN" b="1" i="1" dirty="0">
                  <a:solidFill>
                    <a:srgbClr val="002060"/>
                  </a:solidFill>
                  <a:latin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m:t>
                      </m:r>
                      <m:f>
                        <m:fPr>
                          <m:ctrlPr>
                            <a:rPr lang="en-US" altLang="zh-CN" b="1" i="1">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𝑻𝒖𝒓𝒆𝑷𝒐𝒔𝒊𝒕𝒊𝒗𝒆</m:t>
                          </m:r>
                        </m:num>
                        <m:den>
                          <m:r>
                            <a:rPr lang="en-US" altLang="zh-CN" b="1" i="1">
                              <a:solidFill>
                                <a:srgbClr val="002060"/>
                              </a:solidFill>
                              <a:latin typeface="Cambria Math" panose="02040503050406030204" pitchFamily="18" charset="0"/>
                            </a:rPr>
                            <m:t>𝑻𝒓𝒖𝒆𝑷𝒐𝒔𝒊𝒕𝒊𝒗𝒆</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𝑭𝒂𝒍𝒔𝒆𝑷𝒐𝒔𝒊𝒕𝒊𝒗𝒆</m:t>
                          </m:r>
                          <m:r>
                            <a:rPr lang="en-US" altLang="zh-CN" b="1" i="1" smtClean="0">
                              <a:solidFill>
                                <a:srgbClr val="002060"/>
                              </a:solidFill>
                              <a:latin typeface="Cambria Math" panose="02040503050406030204" pitchFamily="18" charset="0"/>
                            </a:rPr>
                            <m:t> </m:t>
                          </m:r>
                        </m:den>
                      </m:f>
                    </m:oMath>
                  </m:oMathPara>
                </a14:m>
                <a:endParaRPr lang="en-US" altLang="zh-CN" b="1" i="1" dirty="0">
                  <a:solidFill>
                    <a:srgbClr val="002060"/>
                  </a:solidFill>
                  <a:latin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 </m:t>
                      </m:r>
                      <m:f>
                        <m:fPr>
                          <m:ctrlPr>
                            <a:rPr lang="en-US" altLang="zh-CN" b="1" i="1" smtClean="0">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num>
                        <m:den>
                          <m:eqArr>
                            <m:eqArrPr>
                              <m:ctrlPr>
                                <a:rPr lang="en-US" altLang="zh-CN" b="1" i="1">
                                  <a:solidFill>
                                    <a:srgbClr val="002060"/>
                                  </a:solidFill>
                                  <a:latin typeface="Cambria Math" panose="02040503050406030204" pitchFamily="18" charset="0"/>
                                </a:rPr>
                              </m:ctrlPr>
                            </m:eqArrPr>
                            <m:e>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r>
                                <a:rPr lang="en-US" altLang="zh-CN" b="1" i="1">
                                  <a:solidFill>
                                    <a:srgbClr val="002060"/>
                                  </a:solidFill>
                                  <a:latin typeface="Cambria Math" panose="02040503050406030204" pitchFamily="18" charset="0"/>
                                </a:rPr>
                                <m:t> +</m:t>
                              </m:r>
                            </m:e>
                            <m:e>
                              <m:r>
                                <a:rPr lang="en-US" altLang="zh-CN" b="1" i="1">
                                  <a:solidFill>
                                    <a:srgbClr val="002060"/>
                                  </a:solidFill>
                                  <a:latin typeface="Cambria Math" panose="02040503050406030204" pitchFamily="18" charset="0"/>
                                </a:rPr>
                                <m:t> #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𝒓𝒆𝒂𝒅𝒔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𝒊𝒏𝒄𝒐𝒓𝒓𝒆𝒄𝒕𝒍𝒚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𝒂𝒃𝒐𝒗𝒆</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e>
                          </m:eqArr>
                        </m:den>
                      </m:f>
                    </m:oMath>
                  </m:oMathPara>
                </a14:m>
                <a:endParaRPr lang="zh-CN" alt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479088" y="3681564"/>
                <a:ext cx="10557164" cy="2940741"/>
              </a:xfrm>
              <a:prstGeom prst="rect">
                <a:avLst/>
              </a:prstGeom>
              <a:blipFill>
                <a:blip r:embed="rId4"/>
                <a:stretch>
                  <a:fillRect l="-1386"/>
                </a:stretch>
              </a:blipFill>
            </p:spPr>
            <p:txBody>
              <a:bodyPr/>
              <a:lstStyle/>
              <a:p>
                <a:r>
                  <a:rPr lang="en-US">
                    <a:noFill/>
                  </a:rPr>
                  <a:t> </a:t>
                </a:r>
              </a:p>
            </p:txBody>
          </p:sp>
        </mc:Fallback>
      </mc:AlternateContent>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23</a:t>
            </a:fld>
            <a:endParaRPr lang="zh-CN" altLang="en-US"/>
          </a:p>
        </p:txBody>
      </p:sp>
    </p:spTree>
    <p:extLst>
      <p:ext uri="{BB962C8B-B14F-4D97-AF65-F5344CB8AC3E}">
        <p14:creationId xmlns:p14="http://schemas.microsoft.com/office/powerpoint/2010/main" val="360543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5" name="TextBox 4"/>
          <p:cNvSpPr txBox="1"/>
          <p:nvPr/>
        </p:nvSpPr>
        <p:spPr>
          <a:xfrm>
            <a:off x="1618342" y="1690689"/>
            <a:ext cx="6255657"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sp>
        <p:nvSpPr>
          <p:cNvPr id="6" name="TextBox 5"/>
          <p:cNvSpPr txBox="1"/>
          <p:nvPr/>
        </p:nvSpPr>
        <p:spPr>
          <a:xfrm>
            <a:off x="1200150" y="2627086"/>
            <a:ext cx="7315200" cy="2954655"/>
          </a:xfrm>
          <a:prstGeom prst="rect">
            <a:avLst/>
          </a:prstGeom>
          <a:noFill/>
        </p:spPr>
        <p:txBody>
          <a:bodyPr wrap="square" rtlCol="0">
            <a:spAutoFit/>
          </a:bodyPr>
          <a:lstStyle/>
          <a:p>
            <a:pPr marL="457200" indent="-457200">
              <a:buAutoNum type="alphaLcParenR"/>
            </a:pPr>
            <a:r>
              <a:rPr lang="en-US" altLang="zh-CN" sz="2400" dirty="0"/>
              <a:t>A</a:t>
            </a:r>
            <a:r>
              <a:rPr lang="en-US" sz="2400" dirty="0"/>
              <a:t> strain is missing but other similar strains are in the database</a:t>
            </a:r>
            <a:r>
              <a:rPr lang="en-US" altLang="zh-CN" sz="2400" dirty="0"/>
              <a:t>:</a:t>
            </a:r>
            <a:r>
              <a:rPr lang="zh-CN" altLang="en-US" sz="2400" dirty="0"/>
              <a:t> </a:t>
            </a:r>
            <a:r>
              <a:rPr lang="en-US" sz="2400" dirty="0"/>
              <a:t> removed</a:t>
            </a:r>
            <a:r>
              <a:rPr lang="zh-CN" altLang="en-US" sz="2400" dirty="0"/>
              <a:t> </a:t>
            </a:r>
            <a:r>
              <a:rPr lang="en-US" sz="2400" dirty="0"/>
              <a:t>Bacillus cereus ATCC1 0987, leaving a number of other </a:t>
            </a:r>
            <a:r>
              <a:rPr lang="en-US" sz="2400" dirty="0" err="1"/>
              <a:t>Bacilii</a:t>
            </a:r>
            <a:r>
              <a:rPr lang="en-US" altLang="zh-CN" sz="2400" dirty="0"/>
              <a:t>.</a:t>
            </a:r>
          </a:p>
          <a:p>
            <a:pPr marL="457200" indent="-457200">
              <a:buAutoNum type="alphaLcParenR"/>
            </a:pPr>
            <a:endParaRPr lang="en-US" altLang="zh-CN" sz="2400" dirty="0"/>
          </a:p>
          <a:p>
            <a:pPr marL="457200" indent="-457200">
              <a:buAutoNum type="alphaLcParenR"/>
            </a:pPr>
            <a:r>
              <a:rPr lang="en-US" altLang="zh-CN" sz="2400" dirty="0"/>
              <a:t>A</a:t>
            </a:r>
            <a:r>
              <a:rPr lang="en-US" sz="2400" dirty="0"/>
              <a:t> strain distant from others is missing</a:t>
            </a:r>
            <a:r>
              <a:rPr lang="en-US" altLang="zh-CN" sz="2400" dirty="0"/>
              <a:t>:</a:t>
            </a:r>
            <a:r>
              <a:rPr lang="zh-CN" altLang="en-US" sz="2400" dirty="0"/>
              <a:t> </a:t>
            </a:r>
            <a:r>
              <a:rPr lang="en-US" sz="2400" dirty="0"/>
              <a:t>removed Listeria </a:t>
            </a:r>
            <a:r>
              <a:rPr lang="en-US" sz="2400" dirty="0" err="1"/>
              <a:t>welshimeri</a:t>
            </a:r>
            <a:r>
              <a:rPr lang="en-US" sz="2400" dirty="0"/>
              <a:t> </a:t>
            </a:r>
            <a:r>
              <a:rPr lang="en-US" sz="2400" dirty="0" err="1"/>
              <a:t>serovar</a:t>
            </a:r>
            <a:r>
              <a:rPr lang="en-US" sz="2400" dirty="0"/>
              <a:t> 6b str. SLCC5334, leaving no other Listerias.</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24</a:t>
            </a:fld>
            <a:endParaRPr lang="zh-CN" altLang="en-US"/>
          </a:p>
        </p:txBody>
      </p:sp>
    </p:spTree>
    <p:extLst>
      <p:ext uri="{BB962C8B-B14F-4D97-AF65-F5344CB8AC3E}">
        <p14:creationId xmlns:p14="http://schemas.microsoft.com/office/powerpoint/2010/main" val="92732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2.</a:t>
            </a:r>
            <a:r>
              <a:rPr lang="zh-CN" altLang="en-US"/>
              <a:t> </a:t>
            </a:r>
            <a:r>
              <a:rPr lang="en-US" altLang="zh-CN"/>
              <a:t>Performance</a:t>
            </a:r>
            <a:r>
              <a:rPr lang="zh-CN" altLang="en-US"/>
              <a:t> </a:t>
            </a:r>
            <a:r>
              <a:rPr lang="en-US" altLang="zh-CN"/>
              <a:t>evaluation</a:t>
            </a:r>
            <a:endParaRPr lang="en-US" dirty="0"/>
          </a:p>
        </p:txBody>
      </p:sp>
      <p:pic>
        <p:nvPicPr>
          <p:cNvPr id="6" name="Picture 5"/>
          <p:cNvPicPr>
            <a:picLocks noChangeAspect="1"/>
          </p:cNvPicPr>
          <p:nvPr/>
        </p:nvPicPr>
        <p:blipFill>
          <a:blip r:embed="rId3"/>
          <a:stretch>
            <a:fillRect/>
          </a:stretch>
        </p:blipFill>
        <p:spPr>
          <a:xfrm>
            <a:off x="0" y="2157930"/>
            <a:ext cx="9144000" cy="2658256"/>
          </a:xfrm>
          <a:prstGeom prst="rect">
            <a:avLst/>
          </a:prstGeom>
          <a:effectLst>
            <a:softEdge rad="63500"/>
          </a:effectLst>
        </p:spPr>
      </p:pic>
      <p:sp>
        <p:nvSpPr>
          <p:cNvPr id="7" name="TextBox 6"/>
          <p:cNvSpPr txBox="1"/>
          <p:nvPr/>
        </p:nvSpPr>
        <p:spPr>
          <a:xfrm>
            <a:off x="1596571" y="1538844"/>
            <a:ext cx="6255657"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25</a:t>
            </a:fld>
            <a:endParaRPr lang="zh-CN" altLang="en-US"/>
          </a:p>
        </p:txBody>
      </p:sp>
    </p:spTree>
    <p:extLst>
      <p:ext uri="{BB962C8B-B14F-4D97-AF65-F5344CB8AC3E}">
        <p14:creationId xmlns:p14="http://schemas.microsoft.com/office/powerpoint/2010/main" val="60047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Conclusion and </a:t>
            </a:r>
            <a:r>
              <a:rPr lang="en-US" dirty="0" err="1"/>
              <a:t>futurework</a:t>
            </a:r>
            <a:endParaRPr lang="en-US" dirty="0"/>
          </a:p>
        </p:txBody>
      </p:sp>
      <p:sp>
        <p:nvSpPr>
          <p:cNvPr id="3" name="Content Placeholder 2"/>
          <p:cNvSpPr>
            <a:spLocks noGrp="1"/>
          </p:cNvSpPr>
          <p:nvPr>
            <p:ph idx="1"/>
          </p:nvPr>
        </p:nvSpPr>
        <p:spPr/>
        <p:txBody>
          <a:bodyPr/>
          <a:lstStyle/>
          <a:p>
            <a:r>
              <a:rPr lang="en-US" dirty="0"/>
              <a:t>RNA-</a:t>
            </a:r>
            <a:r>
              <a:rPr lang="en-US" dirty="0" err="1"/>
              <a:t>Seq</a:t>
            </a:r>
            <a:r>
              <a:rPr lang="en-US" dirty="0"/>
              <a:t> methods for quantiﬁcation are also applicable in the metagenomics setting.</a:t>
            </a:r>
          </a:p>
          <a:p>
            <a:r>
              <a:rPr lang="en-US" dirty="0"/>
              <a:t>It is possible to accurately and rapidly quantify the abundance of individual strains.</a:t>
            </a:r>
          </a:p>
          <a:p>
            <a:r>
              <a:rPr lang="en-US" dirty="0">
                <a:solidFill>
                  <a:srgbClr val="FF0000"/>
                </a:solidFill>
              </a:rPr>
              <a:t> The door is now open to metagenome analyses at the highest possible resolution. </a:t>
            </a:r>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26</a:t>
            </a:fld>
            <a:endParaRPr lang="zh-CN" altLang="en-US"/>
          </a:p>
        </p:txBody>
      </p:sp>
    </p:spTree>
    <p:extLst>
      <p:ext uri="{BB962C8B-B14F-4D97-AF65-F5344CB8AC3E}">
        <p14:creationId xmlns:p14="http://schemas.microsoft.com/office/powerpoint/2010/main" val="483208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Conclusion and </a:t>
            </a:r>
            <a:r>
              <a:rPr lang="en-US" dirty="0" err="1"/>
              <a:t>futurework</a:t>
            </a:r>
            <a:endParaRPr lang="en-US" dirty="0"/>
          </a:p>
        </p:txBody>
      </p:sp>
      <p:sp>
        <p:nvSpPr>
          <p:cNvPr id="3" name="Content Placeholder 2"/>
          <p:cNvSpPr>
            <a:spLocks noGrp="1"/>
          </p:cNvSpPr>
          <p:nvPr>
            <p:ph idx="1"/>
          </p:nvPr>
        </p:nvSpPr>
        <p:spPr/>
        <p:txBody>
          <a:bodyPr/>
          <a:lstStyle/>
          <a:p>
            <a:r>
              <a:rPr lang="en-US" altLang="zh-CN" dirty="0"/>
              <a:t>T</a:t>
            </a:r>
            <a:r>
              <a:rPr lang="en-US" dirty="0"/>
              <a:t>he lack of attention paid to low taxonomic level analysis.</a:t>
            </a:r>
          </a:p>
          <a:p>
            <a:r>
              <a:rPr lang="en-US" dirty="0"/>
              <a:t>Spur others to standardize and organize naming conventions.</a:t>
            </a:r>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27</a:t>
            </a:fld>
            <a:endParaRPr lang="zh-CN" altLang="en-US"/>
          </a:p>
        </p:txBody>
      </p:sp>
    </p:spTree>
    <p:extLst>
      <p:ext uri="{BB962C8B-B14F-4D97-AF65-F5344CB8AC3E}">
        <p14:creationId xmlns:p14="http://schemas.microsoft.com/office/powerpoint/2010/main" val="271308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Q1. In order to test the hypothesis that RNA-</a:t>
            </a:r>
            <a:r>
              <a:rPr lang="en-US" altLang="zh-CN" dirty="0" err="1"/>
              <a:t>Seq</a:t>
            </a:r>
            <a:r>
              <a:rPr lang="en-US" altLang="zh-CN" dirty="0"/>
              <a:t> can be applied on metagenomics setting, the author examined </a:t>
            </a:r>
            <a:r>
              <a:rPr lang="en-US" altLang="zh-CN" dirty="0" err="1"/>
              <a:t>eXpress</a:t>
            </a:r>
            <a:r>
              <a:rPr lang="en-US" altLang="zh-CN" dirty="0"/>
              <a:t>, why they also compared the results of </a:t>
            </a:r>
            <a:r>
              <a:rPr lang="en-US" altLang="zh-CN" dirty="0" err="1"/>
              <a:t>eXpress</a:t>
            </a:r>
            <a:r>
              <a:rPr lang="en-US" altLang="zh-CN" dirty="0"/>
              <a:t> with </a:t>
            </a:r>
            <a:r>
              <a:rPr lang="en-US" altLang="zh-CN" dirty="0" err="1"/>
              <a:t>GASiC</a:t>
            </a:r>
            <a:r>
              <a:rPr lang="en-US" altLang="zh-CN" dirty="0"/>
              <a:t>? </a:t>
            </a:r>
          </a:p>
          <a:p>
            <a:r>
              <a:rPr lang="en-US" altLang="zh-CN" dirty="0"/>
              <a:t>A1. As we know, the author ran </a:t>
            </a:r>
            <a:r>
              <a:rPr lang="en-US" altLang="zh-CN" dirty="0" err="1"/>
              <a:t>eXpress</a:t>
            </a:r>
            <a:r>
              <a:rPr lang="en-US" altLang="zh-CN" dirty="0"/>
              <a:t> program to test the hypothesis mentioned before. It is clear that </a:t>
            </a:r>
            <a:r>
              <a:rPr lang="en-US" altLang="zh-CN" dirty="0" err="1"/>
              <a:t>eXpress</a:t>
            </a:r>
            <a:r>
              <a:rPr lang="en-US" altLang="zh-CN" dirty="0"/>
              <a:t> is a program for RNA-</a:t>
            </a:r>
            <a:r>
              <a:rPr lang="en-US" altLang="zh-CN" dirty="0" err="1"/>
              <a:t>Seq</a:t>
            </a:r>
            <a:r>
              <a:rPr lang="en-US" altLang="zh-CN" dirty="0"/>
              <a:t>, while </a:t>
            </a:r>
            <a:r>
              <a:rPr lang="en-US" altLang="zh-CN" dirty="0" err="1"/>
              <a:t>GASiC</a:t>
            </a:r>
            <a:r>
              <a:rPr lang="en-US" altLang="zh-CN" dirty="0"/>
              <a:t> is a program for metagenomics analysis. In the first approach, the author evaluated the result of </a:t>
            </a:r>
            <a:r>
              <a:rPr lang="en-US" altLang="zh-CN" dirty="0" err="1"/>
              <a:t>eXpress</a:t>
            </a:r>
            <a:r>
              <a:rPr lang="en-US" altLang="zh-CN" dirty="0"/>
              <a:t> on metagenomics, and it turned out to be better than </a:t>
            </a:r>
            <a:r>
              <a:rPr lang="en-US" altLang="zh-CN" dirty="0" err="1"/>
              <a:t>GASiC</a:t>
            </a:r>
            <a:r>
              <a:rPr lang="en-US" altLang="zh-CN" dirty="0"/>
              <a:t>, which means that hypothesis is thus </a:t>
            </a:r>
            <a:r>
              <a:rPr lang="en-US" altLang="zh-CN" dirty="0" err="1"/>
              <a:t>comfirmed</a:t>
            </a:r>
            <a:r>
              <a:rPr lang="en-US" altLang="zh-CN" dirty="0"/>
              <a:t>. </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28</a:t>
            </a:fld>
            <a:endParaRPr lang="zh-CN" altLang="en-US"/>
          </a:p>
        </p:txBody>
      </p:sp>
    </p:spTree>
    <p:extLst>
      <p:ext uri="{BB962C8B-B14F-4D97-AF65-F5344CB8AC3E}">
        <p14:creationId xmlns:p14="http://schemas.microsoft.com/office/powerpoint/2010/main" val="19538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Q2. What is the meaning of ‘exact genome’ in terms of taxonomy? </a:t>
            </a:r>
          </a:p>
          <a:p>
            <a:r>
              <a:rPr lang="en-US" altLang="zh-CN" dirty="0"/>
              <a:t>A2. Across the paper, there are four taxonomic ranks, phylum, genus, species, and “exact genome” level. The exact genome is actually not a well-defined rank, which is a combination of strains and </a:t>
            </a:r>
            <a:r>
              <a:rPr lang="en-US" altLang="zh-CN" dirty="0" err="1"/>
              <a:t>substrains</a:t>
            </a:r>
            <a:r>
              <a:rPr lang="en-US" altLang="zh-CN" dirty="0"/>
              <a:t>. The purpose of adding this rank is because this paper wants to test the performance of </a:t>
            </a:r>
            <a:r>
              <a:rPr lang="en-US" altLang="zh-CN" dirty="0" err="1"/>
              <a:t>killasto</a:t>
            </a:r>
            <a:r>
              <a:rPr lang="en-US" altLang="zh-CN" dirty="0"/>
              <a:t> and other algorithms in high taxonomic resolution.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29</a:t>
            </a:fld>
            <a:endParaRPr lang="zh-CN" altLang="en-US"/>
          </a:p>
        </p:txBody>
      </p:sp>
    </p:spTree>
    <p:extLst>
      <p:ext uri="{BB962C8B-B14F-4D97-AF65-F5344CB8AC3E}">
        <p14:creationId xmlns:p14="http://schemas.microsoft.com/office/powerpoint/2010/main" val="341000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metagenomes</a:t>
            </a:r>
            <a:endParaRPr lang="zh-CN" altLang="en-US" dirty="0"/>
          </a:p>
        </p:txBody>
      </p:sp>
      <p:sp>
        <p:nvSpPr>
          <p:cNvPr id="3" name="内容占位符 2"/>
          <p:cNvSpPr>
            <a:spLocks noGrp="1"/>
          </p:cNvSpPr>
          <p:nvPr>
            <p:ph idx="1"/>
          </p:nvPr>
        </p:nvSpPr>
        <p:spPr/>
        <p:txBody>
          <a:bodyPr/>
          <a:lstStyle/>
          <a:p>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pic>
        <p:nvPicPr>
          <p:cNvPr id="1026" name="Picture 2" descr="https://upload.wikimedia.org/wikipedia/commons/b/b8/Iron_hydroxide_precipitate_in_stre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202" y="2958524"/>
            <a:ext cx="2350444" cy="35665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3</a:t>
            </a:fld>
            <a:endParaRPr lang="zh-CN" altLang="en-US"/>
          </a:p>
        </p:txBody>
      </p:sp>
      <p:pic>
        <p:nvPicPr>
          <p:cNvPr id="9" name="Picture 2" descr="https://upload.wikimedia.org/wikipedia/commons/9/98/A_Novel_Representation_Of_The_Tree_Of_Life.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78980" y="2713768"/>
            <a:ext cx="3254030" cy="382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97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Q3. In the computation of AVGRE, what’s the meaning of T/A in the expression?</a:t>
            </a:r>
          </a:p>
          <a:p>
            <a:r>
              <a:rPr lang="en-US" altLang="zh-CN" dirty="0"/>
              <a:t>A3. See blackboard. </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mc:AlternateContent xmlns:mc="http://schemas.openxmlformats.org/markup-compatibility/2006">
        <mc:Choice xmlns:p14="http://schemas.microsoft.com/office/powerpoint/2010/main" Requires="p14">
          <p:contentPart p14:bwMode="auto" r:id="rId3">
            <p14:nvContentPartPr>
              <p14:cNvPr id="30" name="墨迹 29"/>
              <p14:cNvContentPartPr/>
              <p14:nvPr/>
            </p14:nvContentPartPr>
            <p14:xfrm>
              <a:off x="5605644" y="5026352"/>
              <a:ext cx="1857240" cy="1101960"/>
            </p14:xfrm>
          </p:contentPart>
        </mc:Choice>
        <mc:Fallback>
          <p:pic>
            <p:nvPicPr>
              <p:cNvPr id="30" name="墨迹 29"/>
              <p:cNvPicPr/>
              <p:nvPr/>
            </p:nvPicPr>
            <p:blipFill>
              <a:blip r:embed="rId4"/>
              <a:stretch>
                <a:fillRect/>
              </a:stretch>
            </p:blipFill>
            <p:spPr>
              <a:xfrm>
                <a:off x="5601324" y="5022032"/>
                <a:ext cx="1865880" cy="1110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3" name="墨迹 32"/>
              <p14:cNvContentPartPr/>
              <p14:nvPr/>
            </p14:nvContentPartPr>
            <p14:xfrm>
              <a:off x="5372724" y="5895212"/>
              <a:ext cx="2044800" cy="386460"/>
            </p14:xfrm>
          </p:contentPart>
        </mc:Choice>
        <mc:Fallback>
          <p:pic>
            <p:nvPicPr>
              <p:cNvPr id="33" name="墨迹 32"/>
              <p:cNvPicPr/>
              <p:nvPr/>
            </p:nvPicPr>
            <p:blipFill>
              <a:blip r:embed="rId6"/>
              <a:stretch>
                <a:fillRect/>
              </a:stretch>
            </p:blipFill>
            <p:spPr>
              <a:xfrm>
                <a:off x="5368405" y="5890894"/>
                <a:ext cx="2053438" cy="39509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5" name="墨迹 44"/>
              <p14:cNvContentPartPr/>
              <p14:nvPr/>
            </p14:nvContentPartPr>
            <p14:xfrm>
              <a:off x="6196224" y="6372572"/>
              <a:ext cx="324000" cy="216000"/>
            </p14:xfrm>
          </p:contentPart>
        </mc:Choice>
        <mc:Fallback>
          <p:pic>
            <p:nvPicPr>
              <p:cNvPr id="45" name="墨迹 44"/>
              <p:cNvPicPr/>
              <p:nvPr/>
            </p:nvPicPr>
            <p:blipFill>
              <a:blip r:embed="rId8"/>
              <a:stretch>
                <a:fillRect/>
              </a:stretch>
            </p:blipFill>
            <p:spPr>
              <a:xfrm>
                <a:off x="6191904" y="6368252"/>
                <a:ext cx="3326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6" name="墨迹 45"/>
              <p14:cNvContentPartPr/>
              <p14:nvPr/>
            </p14:nvContentPartPr>
            <p14:xfrm>
              <a:off x="6292704" y="6156572"/>
              <a:ext cx="11880" cy="39960"/>
            </p14:xfrm>
          </p:contentPart>
        </mc:Choice>
        <mc:Fallback>
          <p:pic>
            <p:nvPicPr>
              <p:cNvPr id="46" name="墨迹 45"/>
              <p:cNvPicPr/>
              <p:nvPr/>
            </p:nvPicPr>
            <p:blipFill>
              <a:blip r:embed="rId10"/>
              <a:stretch>
                <a:fillRect/>
              </a:stretch>
            </p:blipFill>
            <p:spPr>
              <a:xfrm>
                <a:off x="6288384" y="6152252"/>
                <a:ext cx="20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7" name="墨迹 46"/>
              <p14:cNvContentPartPr/>
              <p14:nvPr/>
            </p14:nvContentPartPr>
            <p14:xfrm>
              <a:off x="6429144" y="6236132"/>
              <a:ext cx="233280" cy="516960"/>
            </p14:xfrm>
          </p:contentPart>
        </mc:Choice>
        <mc:Fallback>
          <p:pic>
            <p:nvPicPr>
              <p:cNvPr id="47" name="墨迹 46"/>
              <p:cNvPicPr/>
              <p:nvPr/>
            </p:nvPicPr>
            <p:blipFill>
              <a:blip r:embed="rId12"/>
              <a:stretch>
                <a:fillRect/>
              </a:stretch>
            </p:blipFill>
            <p:spPr>
              <a:xfrm>
                <a:off x="6424824" y="6231812"/>
                <a:ext cx="241920" cy="525600"/>
              </a:xfrm>
              <a:prstGeom prst="rect">
                <a:avLst/>
              </a:prstGeom>
            </p:spPr>
          </p:pic>
        </mc:Fallback>
      </mc:AlternateContent>
      <p:sp>
        <p:nvSpPr>
          <p:cNvPr id="48" name="日期占位符 47"/>
          <p:cNvSpPr>
            <a:spLocks noGrp="1"/>
          </p:cNvSpPr>
          <p:nvPr>
            <p:ph type="dt" sz="half" idx="10"/>
          </p:nvPr>
        </p:nvSpPr>
        <p:spPr/>
        <p:txBody>
          <a:bodyPr/>
          <a:lstStyle/>
          <a:p>
            <a:r>
              <a:rPr lang="en-US" altLang="zh-CN"/>
              <a:t>05/17/17</a:t>
            </a:r>
            <a:endParaRPr lang="zh-CN" altLang="en-US"/>
          </a:p>
        </p:txBody>
      </p:sp>
      <p:sp>
        <p:nvSpPr>
          <p:cNvPr id="49" name="灯片编号占位符 48"/>
          <p:cNvSpPr>
            <a:spLocks noGrp="1"/>
          </p:cNvSpPr>
          <p:nvPr>
            <p:ph type="sldNum" sz="quarter" idx="12"/>
          </p:nvPr>
        </p:nvSpPr>
        <p:spPr/>
        <p:txBody>
          <a:bodyPr/>
          <a:lstStyle/>
          <a:p>
            <a:fld id="{247E9148-878F-40B7-BFA1-E02FA96A1581}" type="slidenum">
              <a:rPr lang="zh-CN" altLang="en-US" smtClean="0"/>
              <a:t>30</a:t>
            </a:fld>
            <a:endParaRPr lang="zh-CN" altLang="en-US"/>
          </a:p>
        </p:txBody>
      </p:sp>
    </p:spTree>
    <p:extLst>
      <p:ext uri="{BB962C8B-B14F-4D97-AF65-F5344CB8AC3E}">
        <p14:creationId xmlns:p14="http://schemas.microsoft.com/office/powerpoint/2010/main" val="234304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Q4. Why are counts considered correctly assigned when they were less than or equal to true counts? What’s the logic in it?</a:t>
            </a:r>
          </a:p>
          <a:p>
            <a:r>
              <a:rPr lang="en-US" altLang="zh-CN" dirty="0"/>
              <a:t>A4: If the estimated counts are larger than the true counts, it is not correct.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15" name="日期占位符 14"/>
          <p:cNvSpPr>
            <a:spLocks noGrp="1"/>
          </p:cNvSpPr>
          <p:nvPr>
            <p:ph type="dt" sz="half" idx="10"/>
          </p:nvPr>
        </p:nvSpPr>
        <p:spPr/>
        <p:txBody>
          <a:bodyPr/>
          <a:lstStyle/>
          <a:p>
            <a:r>
              <a:rPr lang="en-US" altLang="zh-CN"/>
              <a:t>05/17/17</a:t>
            </a:r>
            <a:endParaRPr lang="zh-CN" altLang="en-US"/>
          </a:p>
        </p:txBody>
      </p:sp>
      <p:sp>
        <p:nvSpPr>
          <p:cNvPr id="16" name="灯片编号占位符 15"/>
          <p:cNvSpPr>
            <a:spLocks noGrp="1"/>
          </p:cNvSpPr>
          <p:nvPr>
            <p:ph type="sldNum" sz="quarter" idx="12"/>
          </p:nvPr>
        </p:nvSpPr>
        <p:spPr/>
        <p:txBody>
          <a:bodyPr/>
          <a:lstStyle/>
          <a:p>
            <a:fld id="{247E9148-878F-40B7-BFA1-E02FA96A1581}" type="slidenum">
              <a:rPr lang="zh-CN" altLang="en-US" smtClean="0"/>
              <a:t>31</a:t>
            </a:fld>
            <a:endParaRPr lang="zh-CN" altLang="en-US"/>
          </a:p>
        </p:txBody>
      </p:sp>
    </p:spTree>
    <p:extLst>
      <p:ext uri="{BB962C8B-B14F-4D97-AF65-F5344CB8AC3E}">
        <p14:creationId xmlns:p14="http://schemas.microsoft.com/office/powerpoint/2010/main" val="227186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metagenomes</a:t>
            </a:r>
            <a:endParaRPr lang="zh-CN" altLang="en-US" dirty="0"/>
          </a:p>
        </p:txBody>
      </p:sp>
      <p:sp>
        <p:nvSpPr>
          <p:cNvPr id="3" name="内容占位符 2"/>
          <p:cNvSpPr>
            <a:spLocks noGrp="1"/>
          </p:cNvSpPr>
          <p:nvPr>
            <p:ph idx="1"/>
          </p:nvPr>
        </p:nvSpPr>
        <p:spPr/>
        <p:txBody>
          <a:bodyPr/>
          <a:lstStyle/>
          <a:p>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4</a:t>
            </a:fld>
            <a:endParaRPr lang="zh-CN" altLang="en-US"/>
          </a:p>
        </p:txBody>
      </p:sp>
      <p:sp>
        <p:nvSpPr>
          <p:cNvPr id="8" name="文本框 7"/>
          <p:cNvSpPr txBox="1"/>
          <p:nvPr/>
        </p:nvSpPr>
        <p:spPr>
          <a:xfrm flipH="1">
            <a:off x="588963" y="3024657"/>
            <a:ext cx="4037443" cy="646331"/>
          </a:xfrm>
          <a:prstGeom prst="rect">
            <a:avLst/>
          </a:prstGeom>
          <a:noFill/>
        </p:spPr>
        <p:txBody>
          <a:bodyPr wrap="square" rtlCol="0">
            <a:spAutoFit/>
          </a:bodyPr>
          <a:lstStyle/>
          <a:p>
            <a:r>
              <a:rPr lang="en-US" dirty="0"/>
              <a:t>Problem: read assignment, </a:t>
            </a:r>
            <a:r>
              <a:rPr lang="en-US" altLang="zh-CN" dirty="0"/>
              <a:t>assigning sequenced reads to taxa.</a:t>
            </a:r>
            <a:endParaRPr lang="en-US" dirty="0"/>
          </a:p>
        </p:txBody>
      </p:sp>
      <p:pic>
        <p:nvPicPr>
          <p:cNvPr id="1028" name="Picture 4" descr="https://upload.wikimedia.org/wikipedia/commons/9/9e/Hot_spring_stre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3926480"/>
            <a:ext cx="1900670" cy="27804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3797877" y="5205845"/>
            <a:ext cx="8682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Picture 4"/>
          <p:cNvPicPr>
            <a:picLocks noChangeAspect="1"/>
          </p:cNvPicPr>
          <p:nvPr/>
        </p:nvPicPr>
        <p:blipFill>
          <a:blip r:embed="rId5"/>
          <a:stretch>
            <a:fillRect/>
          </a:stretch>
        </p:blipFill>
        <p:spPr>
          <a:xfrm>
            <a:off x="4572000" y="3451443"/>
            <a:ext cx="4495813" cy="2885495"/>
          </a:xfrm>
          <a:prstGeom prst="rect">
            <a:avLst/>
          </a:prstGeom>
        </p:spPr>
      </p:pic>
    </p:spTree>
    <p:extLst>
      <p:ext uri="{BB962C8B-B14F-4D97-AF65-F5344CB8AC3E}">
        <p14:creationId xmlns:p14="http://schemas.microsoft.com/office/powerpoint/2010/main" val="384000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Metagenomics vs RNA-</a:t>
            </a:r>
            <a:r>
              <a:rPr lang="en-US" altLang="zh-CN" dirty="0" err="1"/>
              <a:t>Seq</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44094297"/>
              </p:ext>
            </p:extLst>
          </p:nvPr>
        </p:nvGraphicFramePr>
        <p:xfrm>
          <a:off x="290285" y="1921669"/>
          <a:ext cx="8563430" cy="3454812"/>
        </p:xfrm>
        <a:graphic>
          <a:graphicData uri="http://schemas.openxmlformats.org/drawingml/2006/table">
            <a:tbl>
              <a:tblPr firstRow="1" bandRow="1">
                <a:tableStyleId>{5C22544A-7EE6-4342-B048-85BDC9FD1C3A}</a:tableStyleId>
              </a:tblPr>
              <a:tblGrid>
                <a:gridCol w="1773628">
                  <a:extLst>
                    <a:ext uri="{9D8B030D-6E8A-4147-A177-3AD203B41FA5}">
                      <a16:colId xmlns:a16="http://schemas.microsoft.com/office/drawing/2014/main" val="20000"/>
                    </a:ext>
                  </a:extLst>
                </a:gridCol>
                <a:gridCol w="3234209">
                  <a:extLst>
                    <a:ext uri="{9D8B030D-6E8A-4147-A177-3AD203B41FA5}">
                      <a16:colId xmlns:a16="http://schemas.microsoft.com/office/drawing/2014/main" val="20001"/>
                    </a:ext>
                  </a:extLst>
                </a:gridCol>
                <a:gridCol w="3555593">
                  <a:extLst>
                    <a:ext uri="{9D8B030D-6E8A-4147-A177-3AD203B41FA5}">
                      <a16:colId xmlns:a16="http://schemas.microsoft.com/office/drawing/2014/main" val="20002"/>
                    </a:ext>
                  </a:extLst>
                </a:gridCol>
              </a:tblGrid>
              <a:tr h="778716">
                <a:tc>
                  <a:txBody>
                    <a:bodyPr/>
                    <a:lstStyle/>
                    <a:p>
                      <a:endParaRPr lang="zh-CN" altLang="en-US" sz="2000" dirty="0"/>
                    </a:p>
                  </a:txBody>
                  <a:tcPr marL="68580" marR="68580" marT="34290" marB="34290"/>
                </a:tc>
                <a:tc>
                  <a:txBody>
                    <a:bodyPr/>
                    <a:lstStyle/>
                    <a:p>
                      <a:r>
                        <a:rPr lang="en-US" altLang="zh-CN" sz="2000" dirty="0"/>
                        <a:t>Metagenomics</a:t>
                      </a:r>
                      <a:endParaRPr lang="zh-CN" altLang="en-US" sz="2000" dirty="0"/>
                    </a:p>
                  </a:txBody>
                  <a:tcPr marL="68580" marR="68580" marT="34290" marB="34290"/>
                </a:tc>
                <a:tc>
                  <a:txBody>
                    <a:bodyPr/>
                    <a:lstStyle/>
                    <a:p>
                      <a:r>
                        <a:rPr lang="en-US" altLang="zh-CN" sz="2000" dirty="0"/>
                        <a:t>RNA-</a:t>
                      </a:r>
                      <a:r>
                        <a:rPr lang="en-US" altLang="zh-CN" sz="2000" dirty="0" err="1"/>
                        <a:t>Seq</a:t>
                      </a:r>
                      <a:endParaRPr lang="zh-CN" altLang="en-US" sz="2000" dirty="0"/>
                    </a:p>
                  </a:txBody>
                  <a:tcPr marL="68580" marR="68580" marT="34290" marB="34290"/>
                </a:tc>
                <a:extLst>
                  <a:ext uri="{0D108BD9-81ED-4DB2-BD59-A6C34878D82A}">
                    <a16:rowId xmlns:a16="http://schemas.microsoft.com/office/drawing/2014/main" val="10000"/>
                  </a:ext>
                </a:extLst>
              </a:tr>
              <a:tr h="778716">
                <a:tc>
                  <a:txBody>
                    <a:bodyPr/>
                    <a:lstStyle/>
                    <a:p>
                      <a:r>
                        <a:rPr lang="en-US" altLang="zh-CN" sz="2000" dirty="0"/>
                        <a:t>Similarity</a:t>
                      </a:r>
                      <a:endParaRPr lang="zh-CN" altLang="en-US" sz="2000" dirty="0"/>
                    </a:p>
                  </a:txBody>
                  <a:tcPr marL="68580" marR="68580" marT="34290" marB="34290"/>
                </a:tc>
                <a:tc gridSpan="2">
                  <a:txBody>
                    <a:bodyPr/>
                    <a:lstStyle/>
                    <a:p>
                      <a:pPr algn="ctr"/>
                      <a:r>
                        <a:rPr lang="en-US" altLang="zh-CN" sz="2000" dirty="0"/>
                        <a:t>Assign</a:t>
                      </a:r>
                      <a:r>
                        <a:rPr lang="en-US" altLang="zh-CN" sz="2000" baseline="0" dirty="0"/>
                        <a:t> genomic reads into a specific group</a:t>
                      </a:r>
                      <a:endParaRPr lang="zh-CN" altLang="en-US" sz="2000" dirty="0"/>
                    </a:p>
                  </a:txBody>
                  <a:tcPr marL="68580" marR="68580" marT="34290" marB="34290"/>
                </a:tc>
                <a:tc hMerge="1">
                  <a:txBody>
                    <a:bodyPr/>
                    <a:lstStyle/>
                    <a:p>
                      <a:endParaRPr lang="zh-CN" altLang="en-US"/>
                    </a:p>
                  </a:txBody>
                  <a:tcPr/>
                </a:tc>
                <a:extLst>
                  <a:ext uri="{0D108BD9-81ED-4DB2-BD59-A6C34878D82A}">
                    <a16:rowId xmlns:a16="http://schemas.microsoft.com/office/drawing/2014/main" val="10001"/>
                  </a:ext>
                </a:extLst>
              </a:tr>
              <a:tr h="778716">
                <a:tc>
                  <a:txBody>
                    <a:bodyPr/>
                    <a:lstStyle/>
                    <a:p>
                      <a:r>
                        <a:rPr lang="en-US" altLang="zh-CN" sz="2000" dirty="0"/>
                        <a:t>Difference</a:t>
                      </a:r>
                      <a:endParaRPr lang="zh-CN" altLang="en-US" sz="2000" dirty="0"/>
                    </a:p>
                  </a:txBody>
                  <a:tcPr marL="68580" marR="68580" marT="34290" marB="34290"/>
                </a:tc>
                <a:tc>
                  <a:txBody>
                    <a:bodyPr/>
                    <a:lstStyle/>
                    <a:p>
                      <a:pPr marL="342900" indent="-342900">
                        <a:buAutoNum type="arabicPeriod"/>
                      </a:pPr>
                      <a:r>
                        <a:rPr lang="en-US" altLang="zh-CN" sz="2000" dirty="0"/>
                        <a:t>Map</a:t>
                      </a:r>
                      <a:r>
                        <a:rPr lang="en-US" altLang="zh-CN" sz="2000" baseline="0" dirty="0"/>
                        <a:t> reads at a strain level</a:t>
                      </a:r>
                    </a:p>
                    <a:p>
                      <a:pPr marL="342900" indent="-342900">
                        <a:buAutoNum type="arabicPeriod"/>
                      </a:pPr>
                      <a:r>
                        <a:rPr lang="en-US" altLang="zh-CN" sz="2000" dirty="0"/>
                        <a:t>Genomic</a:t>
                      </a:r>
                      <a:r>
                        <a:rPr lang="en-US" altLang="zh-CN" sz="2000" baseline="0" dirty="0"/>
                        <a:t> sequences are larger</a:t>
                      </a:r>
                    </a:p>
                    <a:p>
                      <a:pPr marL="342900" indent="-342900">
                        <a:buAutoNum type="arabicPeriod"/>
                      </a:pPr>
                      <a:r>
                        <a:rPr lang="en-US" altLang="zh-CN" sz="2000" baseline="0" dirty="0"/>
                        <a:t>Reference database less complete</a:t>
                      </a:r>
                      <a:endParaRPr lang="zh-CN" altLang="en-US" sz="2000" dirty="0"/>
                    </a:p>
                  </a:txBody>
                  <a:tcPr marL="68580" marR="68580" marT="34290" marB="34290"/>
                </a:tc>
                <a:tc>
                  <a:txBody>
                    <a:bodyPr/>
                    <a:lstStyle/>
                    <a:p>
                      <a:pPr marL="342900" indent="-342900">
                        <a:buAutoNum type="arabicPeriod"/>
                      </a:pPr>
                      <a:r>
                        <a:rPr lang="en-US" altLang="zh-CN" sz="2000" baseline="0" dirty="0"/>
                        <a:t>Map read to a specific isoform </a:t>
                      </a:r>
                    </a:p>
                    <a:p>
                      <a:pPr marL="342900" indent="-342900">
                        <a:buAutoNum type="arabicPeriod"/>
                      </a:pPr>
                      <a:r>
                        <a:rPr lang="en-US" altLang="zh-CN" sz="2000" baseline="0" dirty="0"/>
                        <a:t>Transcripts are relatively small</a:t>
                      </a:r>
                    </a:p>
                    <a:p>
                      <a:pPr marL="342900" indent="-342900">
                        <a:buAutoNum type="arabicPeriod"/>
                      </a:pPr>
                      <a:r>
                        <a:rPr lang="en-US" altLang="zh-CN" sz="2000" baseline="0" dirty="0"/>
                        <a:t>Reference database well established</a:t>
                      </a:r>
                      <a:endParaRPr lang="zh-CN" altLang="en-US" sz="2000" dirty="0"/>
                    </a:p>
                  </a:txBody>
                  <a:tcPr marL="68580" marR="68580" marT="34290" marB="34290"/>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5</a:t>
            </a:fld>
            <a:endParaRPr lang="zh-CN" altLang="en-US"/>
          </a:p>
        </p:txBody>
      </p:sp>
    </p:spTree>
    <p:extLst>
      <p:ext uri="{BB962C8B-B14F-4D97-AF65-F5344CB8AC3E}">
        <p14:creationId xmlns:p14="http://schemas.microsoft.com/office/powerpoint/2010/main" val="263447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365126"/>
            <a:ext cx="7886700" cy="1325563"/>
          </a:xfrm>
        </p:spPr>
        <p:txBody>
          <a:bodyPr/>
          <a:lstStyle/>
          <a:p>
            <a:r>
              <a:rPr lang="en-US" altLang="zh-CN" dirty="0"/>
              <a:t>Apply RNA-</a:t>
            </a:r>
            <a:r>
              <a:rPr lang="en-US" altLang="zh-CN" dirty="0" err="1"/>
              <a:t>Seq</a:t>
            </a:r>
            <a:r>
              <a:rPr lang="en-US" altLang="zh-CN" dirty="0"/>
              <a:t> methodology to metagenomics </a:t>
            </a:r>
            <a:endParaRPr lang="zh-CN" altLang="en-US" dirty="0"/>
          </a:p>
        </p:txBody>
      </p:sp>
      <p:sp>
        <p:nvSpPr>
          <p:cNvPr id="5" name="TextBox 4"/>
          <p:cNvSpPr txBox="1"/>
          <p:nvPr/>
        </p:nvSpPr>
        <p:spPr>
          <a:xfrm>
            <a:off x="332509" y="2438834"/>
            <a:ext cx="8672946" cy="830997"/>
          </a:xfrm>
          <a:prstGeom prst="rect">
            <a:avLst/>
          </a:prstGeom>
          <a:noFill/>
        </p:spPr>
        <p:txBody>
          <a:bodyPr wrap="square" rtlCol="0">
            <a:spAutoFit/>
          </a:bodyPr>
          <a:lstStyle/>
          <a:p>
            <a:r>
              <a:rPr lang="en-US" altLang="zh-CN" sz="2400" dirty="0"/>
              <a:t>Origin:</a:t>
            </a:r>
            <a:r>
              <a:rPr lang="zh-CN" altLang="en-US" sz="2400" dirty="0"/>
              <a:t> </a:t>
            </a:r>
            <a:r>
              <a:rPr lang="en-US" altLang="zh-CN" sz="2400" dirty="0"/>
              <a:t> [Paulson et al., 2013]  </a:t>
            </a:r>
            <a:r>
              <a:rPr lang="en-US" altLang="zh-CN" sz="2400" baseline="30000" dirty="0"/>
              <a:t>[]  </a:t>
            </a:r>
            <a:r>
              <a:rPr lang="en-US" altLang="zh-CN" sz="2400" baseline="-25000" dirty="0"/>
              <a:t> </a:t>
            </a:r>
            <a:r>
              <a:rPr lang="en-US" altLang="zh-CN" sz="2400" dirty="0"/>
              <a:t>Statistical methods for identifying diﬀerential abundances in microbial marker genes were developed</a:t>
            </a:r>
            <a:endParaRPr lang="zh-CN" altLang="en-US" sz="2400" dirty="0"/>
          </a:p>
        </p:txBody>
      </p:sp>
      <p:sp>
        <p:nvSpPr>
          <p:cNvPr id="6" name="Rectangle 5"/>
          <p:cNvSpPr/>
          <p:nvPr/>
        </p:nvSpPr>
        <p:spPr>
          <a:xfrm>
            <a:off x="332508" y="6112363"/>
            <a:ext cx="8672947" cy="646331"/>
          </a:xfrm>
          <a:prstGeom prst="rect">
            <a:avLst/>
          </a:prstGeom>
        </p:spPr>
        <p:txBody>
          <a:bodyPr wrap="square">
            <a:spAutoFit/>
          </a:bodyPr>
          <a:lstStyle/>
          <a:p>
            <a:r>
              <a:rPr lang="en-US" altLang="zh-CN" dirty="0"/>
              <a:t>[1] </a:t>
            </a:r>
            <a:r>
              <a:rPr lang="zh-CN" altLang="en-US" dirty="0"/>
              <a:t>Paulson, J. N., Stine, O. C., Bravo, H. C., and Pop, M. (2013). Diﬀerential abundance analysis for microbial marker-gene surveys. Nature methods, 10(12):1200–1202.</a:t>
            </a:r>
          </a:p>
        </p:txBody>
      </p:sp>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6</a:t>
            </a:fld>
            <a:endParaRPr lang="zh-CN" altLang="en-US"/>
          </a:p>
        </p:txBody>
      </p:sp>
    </p:spTree>
    <p:extLst>
      <p:ext uri="{BB962C8B-B14F-4D97-AF65-F5344CB8AC3E}">
        <p14:creationId xmlns:p14="http://schemas.microsoft.com/office/powerpoint/2010/main" val="190804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Programs comparison</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171534687"/>
              </p:ext>
            </p:extLst>
          </p:nvPr>
        </p:nvGraphicFramePr>
        <p:xfrm>
          <a:off x="628650" y="1893362"/>
          <a:ext cx="7886700" cy="3322320"/>
        </p:xfrm>
        <a:graphic>
          <a:graphicData uri="http://schemas.openxmlformats.org/drawingml/2006/table">
            <a:tbl>
              <a:tblPr firstRow="1" bandRow="1">
                <a:tableStyleId>{5C22544A-7EE6-4342-B048-85BDC9FD1C3A}</a:tableStyleId>
              </a:tblPr>
              <a:tblGrid>
                <a:gridCol w="2100036">
                  <a:extLst>
                    <a:ext uri="{9D8B030D-6E8A-4147-A177-3AD203B41FA5}">
                      <a16:colId xmlns:a16="http://schemas.microsoft.com/office/drawing/2014/main" val="20000"/>
                    </a:ext>
                  </a:extLst>
                </a:gridCol>
                <a:gridCol w="3157764">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278130">
                <a:tc>
                  <a:txBody>
                    <a:bodyPr/>
                    <a:lstStyle/>
                    <a:p>
                      <a:r>
                        <a:rPr lang="en-US" altLang="zh-CN" sz="2000" dirty="0"/>
                        <a:t>Program</a:t>
                      </a:r>
                      <a:endParaRPr lang="zh-CN" altLang="en-US" sz="2000" dirty="0"/>
                    </a:p>
                  </a:txBody>
                  <a:tcPr marL="68580" marR="68580" marT="34290" marB="34290"/>
                </a:tc>
                <a:tc>
                  <a:txBody>
                    <a:bodyPr/>
                    <a:lstStyle/>
                    <a:p>
                      <a:r>
                        <a:rPr lang="en-US" altLang="zh-CN" sz="2000" dirty="0"/>
                        <a:t>Pros</a:t>
                      </a:r>
                      <a:endParaRPr lang="zh-CN" altLang="en-US" sz="2000" dirty="0"/>
                    </a:p>
                  </a:txBody>
                  <a:tcPr marL="68580" marR="68580" marT="34290" marB="34290"/>
                </a:tc>
                <a:tc>
                  <a:txBody>
                    <a:bodyPr/>
                    <a:lstStyle/>
                    <a:p>
                      <a:r>
                        <a:rPr lang="en-US" altLang="zh-CN" sz="2000" dirty="0"/>
                        <a:t>Cons</a:t>
                      </a:r>
                      <a:endParaRPr lang="zh-CN" altLang="en-US" sz="2000" dirty="0"/>
                    </a:p>
                  </a:txBody>
                  <a:tcPr marL="68580" marR="68580" marT="34290" marB="34290"/>
                </a:tc>
                <a:extLst>
                  <a:ext uri="{0D108BD9-81ED-4DB2-BD59-A6C34878D82A}">
                    <a16:rowId xmlns:a16="http://schemas.microsoft.com/office/drawing/2014/main" val="10000"/>
                  </a:ext>
                </a:extLst>
              </a:tr>
              <a:tr h="685800">
                <a:tc>
                  <a:txBody>
                    <a:bodyPr/>
                    <a:lstStyle/>
                    <a:p>
                      <a:r>
                        <a:rPr lang="en-US" altLang="zh-CN" sz="2000" dirty="0"/>
                        <a:t>MEGAN</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Assign</a:t>
                      </a:r>
                      <a:r>
                        <a:rPr lang="en-US" altLang="zh-CN" sz="2000" baseline="0" dirty="0"/>
                        <a:t> reads to lowest taxonomic level</a:t>
                      </a:r>
                    </a:p>
                    <a:p>
                      <a:pPr marL="342900" indent="-342900">
                        <a:buAutoNum type="arabicPeriod"/>
                      </a:pPr>
                      <a:r>
                        <a:rPr lang="en-US" altLang="zh-CN" sz="2000" dirty="0"/>
                        <a:t>Powerful visualization</a:t>
                      </a:r>
                      <a:r>
                        <a:rPr lang="en-US" altLang="zh-CN" sz="2000" baseline="0" dirty="0"/>
                        <a:t> toolkit</a:t>
                      </a:r>
                      <a:endParaRPr lang="zh-CN" altLang="en-US" sz="2000" dirty="0"/>
                    </a:p>
                  </a:txBody>
                  <a:tcPr marL="68580" marR="68580" marT="34290" marB="34290"/>
                </a:tc>
                <a:tc>
                  <a:txBody>
                    <a:bodyPr/>
                    <a:lstStyle/>
                    <a:p>
                      <a:pPr marL="342900" indent="-342900">
                        <a:buAutoNum type="arabicPeriod"/>
                      </a:pPr>
                      <a:r>
                        <a:rPr lang="en-US" altLang="zh-CN" sz="2000" dirty="0"/>
                        <a:t>Ambiguous</a:t>
                      </a:r>
                      <a:r>
                        <a:rPr lang="en-US" altLang="zh-CN" sz="2000" baseline="0" dirty="0"/>
                        <a:t> mapping reads ignores individual strains</a:t>
                      </a:r>
                    </a:p>
                    <a:p>
                      <a:pPr marL="342900" indent="-342900">
                        <a:buAutoNum type="arabicPeriod"/>
                      </a:pPr>
                      <a:r>
                        <a:rPr lang="en-US" altLang="zh-CN" sz="2000" baseline="0" dirty="0"/>
                        <a:t>Computation problem</a:t>
                      </a:r>
                      <a:endParaRPr lang="zh-CN" altLang="en-US" sz="2000" dirty="0"/>
                    </a:p>
                  </a:txBody>
                  <a:tcPr marL="68580" marR="68580" marT="34290" marB="34290"/>
                </a:tc>
                <a:extLst>
                  <a:ext uri="{0D108BD9-81ED-4DB2-BD59-A6C34878D82A}">
                    <a16:rowId xmlns:a16="http://schemas.microsoft.com/office/drawing/2014/main" val="10001"/>
                  </a:ext>
                </a:extLst>
              </a:tr>
              <a:tr h="480060">
                <a:tc>
                  <a:txBody>
                    <a:bodyPr/>
                    <a:lstStyle/>
                    <a:p>
                      <a:r>
                        <a:rPr lang="en-US" altLang="zh-CN" sz="2000" dirty="0"/>
                        <a:t>Kraken</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Instead of read alignment, k-</a:t>
                      </a:r>
                      <a:r>
                        <a:rPr lang="en-US" altLang="zh-CN" sz="2000" dirty="0" err="1"/>
                        <a:t>mer</a:t>
                      </a:r>
                      <a:r>
                        <a:rPr lang="en-US" altLang="zh-CN" sz="2000" dirty="0"/>
                        <a:t> hashing</a:t>
                      </a:r>
                    </a:p>
                  </a:txBody>
                  <a:tcPr marL="68580" marR="68580" marT="34290" marB="34290"/>
                </a:tc>
                <a:tc>
                  <a:txBody>
                    <a:bodyPr/>
                    <a:lstStyle/>
                    <a:p>
                      <a:pPr marL="342900" indent="-342900">
                        <a:buAutoNum type="arabicPeriod"/>
                      </a:pPr>
                      <a:r>
                        <a:rPr lang="en-US" altLang="zh-CN" sz="2000" baseline="0" dirty="0"/>
                        <a:t>Speed at a cost</a:t>
                      </a:r>
                    </a:p>
                  </a:txBody>
                  <a:tcPr marL="68580" marR="68580" marT="34290" marB="34290"/>
                </a:tc>
                <a:extLst>
                  <a:ext uri="{0D108BD9-81ED-4DB2-BD59-A6C34878D82A}">
                    <a16:rowId xmlns:a16="http://schemas.microsoft.com/office/drawing/2014/main" val="10002"/>
                  </a:ext>
                </a:extLst>
              </a:tr>
              <a:tr h="480060">
                <a:tc>
                  <a:txBody>
                    <a:bodyPr/>
                    <a:lstStyle/>
                    <a:p>
                      <a:r>
                        <a:rPr lang="en-US" altLang="zh-CN" sz="2000" dirty="0" err="1"/>
                        <a:t>Kallisto</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More accurate</a:t>
                      </a:r>
                    </a:p>
                    <a:p>
                      <a:pPr marL="342900" indent="-342900">
                        <a:buAutoNum type="arabicPeriod"/>
                      </a:pPr>
                      <a:r>
                        <a:rPr lang="en-US" altLang="zh-CN" sz="2000" dirty="0"/>
                        <a:t>Faster(“negligible”)</a:t>
                      </a:r>
                    </a:p>
                  </a:txBody>
                  <a:tcPr marL="68580" marR="68580" marT="34290" marB="34290"/>
                </a:tc>
                <a:tc>
                  <a:txBody>
                    <a:bodyPr/>
                    <a:lstStyle/>
                    <a:p>
                      <a:r>
                        <a:rPr lang="en-US" altLang="zh-CN" sz="2000" dirty="0">
                          <a:solidFill>
                            <a:schemeClr val="tx1"/>
                          </a:solidFill>
                        </a:rPr>
                        <a:t>(currently</a:t>
                      </a:r>
                      <a:r>
                        <a:rPr lang="en-US" altLang="zh-CN" sz="2000" baseline="0" dirty="0">
                          <a:solidFill>
                            <a:schemeClr val="tx1"/>
                          </a:solidFill>
                        </a:rPr>
                        <a:t> not found in the paper</a:t>
                      </a:r>
                      <a:r>
                        <a:rPr lang="en-US" altLang="zh-CN" sz="2000" dirty="0">
                          <a:solidFill>
                            <a:schemeClr val="tx1"/>
                          </a:solidFill>
                        </a:rPr>
                        <a:t>)</a:t>
                      </a:r>
                      <a:endParaRPr lang="zh-CN" altLang="en-US" sz="2000" dirty="0">
                        <a:solidFill>
                          <a:schemeClr val="tx1"/>
                        </a:solidFill>
                      </a:endParaRPr>
                    </a:p>
                  </a:txBody>
                  <a:tcPr marL="68580" marR="68580" marT="34290" marB="34290"/>
                </a:tc>
                <a:extLst>
                  <a:ext uri="{0D108BD9-81ED-4DB2-BD59-A6C34878D82A}">
                    <a16:rowId xmlns:a16="http://schemas.microsoft.com/office/drawing/2014/main" val="10003"/>
                  </a:ext>
                </a:extLst>
              </a:tr>
            </a:tbl>
          </a:graphicData>
        </a:graphic>
      </p:graphicFrame>
      <p:sp>
        <p:nvSpPr>
          <p:cNvPr id="5" name="文本框 4"/>
          <p:cNvSpPr txBox="1"/>
          <p:nvPr/>
        </p:nvSpPr>
        <p:spPr>
          <a:xfrm>
            <a:off x="2092372" y="5268314"/>
            <a:ext cx="4959255" cy="300082"/>
          </a:xfrm>
          <a:prstGeom prst="rect">
            <a:avLst/>
          </a:prstGeom>
          <a:noFill/>
        </p:spPr>
        <p:txBody>
          <a:bodyPr wrap="square" rtlCol="0">
            <a:spAutoFit/>
          </a:bodyPr>
          <a:lstStyle/>
          <a:p>
            <a:r>
              <a:rPr lang="en-US" altLang="zh-CN" sz="1350" dirty="0"/>
              <a:t>Other related work: </a:t>
            </a:r>
            <a:r>
              <a:rPr lang="en-US" altLang="zh-CN" sz="1350" dirty="0" err="1"/>
              <a:t>eXpress</a:t>
            </a:r>
            <a:r>
              <a:rPr lang="en-US" altLang="zh-CN" sz="1350" dirty="0"/>
              <a:t>, CLARK, </a:t>
            </a:r>
            <a:r>
              <a:rPr lang="en-US" altLang="zh-CN" sz="1350" dirty="0" err="1"/>
              <a:t>GASiC</a:t>
            </a:r>
            <a:r>
              <a:rPr lang="en-US" altLang="zh-CN" sz="1350" dirty="0"/>
              <a:t>, </a:t>
            </a:r>
            <a:r>
              <a:rPr lang="en-US" altLang="zh-CN" sz="1350" dirty="0" err="1"/>
              <a:t>GRAMMy</a:t>
            </a:r>
            <a:r>
              <a:rPr lang="en-US" altLang="zh-CN" sz="1350" dirty="0"/>
              <a:t>……</a:t>
            </a:r>
            <a:endParaRPr lang="zh-CN" altLang="en-US" sz="135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7</a:t>
            </a:fld>
            <a:endParaRPr lang="zh-CN" altLang="en-US"/>
          </a:p>
        </p:txBody>
      </p:sp>
      <p:sp>
        <p:nvSpPr>
          <p:cNvPr id="8" name="矩形 7"/>
          <p:cNvSpPr/>
          <p:nvPr/>
        </p:nvSpPr>
        <p:spPr>
          <a:xfrm>
            <a:off x="483177" y="5752161"/>
            <a:ext cx="8515350" cy="830997"/>
          </a:xfrm>
          <a:prstGeom prst="rect">
            <a:avLst/>
          </a:prstGeom>
        </p:spPr>
        <p:txBody>
          <a:bodyPr wrap="square">
            <a:spAutoFit/>
          </a:bodyPr>
          <a:lstStyle/>
          <a:p>
            <a:r>
              <a:rPr lang="en-US" sz="1200" dirty="0"/>
              <a:t>[?]</a:t>
            </a:r>
            <a:r>
              <a:rPr lang="en-US" sz="1200" dirty="0" err="1"/>
              <a:t>Huson</a:t>
            </a:r>
            <a:r>
              <a:rPr lang="en-US" sz="1200" dirty="0"/>
              <a:t>, D. H., Auch, A. F., Qi, J., and Schuster, S. C. (2007). MEGAN analysis of metagenomic data. Genome research, 17(3):377–386.</a:t>
            </a:r>
          </a:p>
          <a:p>
            <a:r>
              <a:rPr lang="en-US" sz="1200" dirty="0"/>
              <a:t>[?]Wood, D. E. and </a:t>
            </a:r>
            <a:r>
              <a:rPr lang="en-US" sz="1200" dirty="0" err="1"/>
              <a:t>Salzberg</a:t>
            </a:r>
            <a:r>
              <a:rPr lang="en-US" sz="1200" dirty="0"/>
              <a:t>, S. L. (2014). Kraken: ultrafast metagenomic sequence classiﬁcation using exact alignments. Genome Biology, 15(3):R46.</a:t>
            </a:r>
          </a:p>
          <a:p>
            <a:r>
              <a:rPr lang="en-US" sz="1200" dirty="0"/>
              <a:t> </a:t>
            </a:r>
          </a:p>
        </p:txBody>
      </p:sp>
    </p:spTree>
    <p:extLst>
      <p:ext uri="{BB962C8B-B14F-4D97-AF65-F5344CB8AC3E}">
        <p14:creationId xmlns:p14="http://schemas.microsoft.com/office/powerpoint/2010/main" val="26151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Pseudoalignment</a:t>
            </a:r>
            <a:r>
              <a:rPr lang="en-US" altLang="zh-CN" dirty="0"/>
              <a:t> </a:t>
            </a:r>
            <a:endParaRPr lang="zh-CN" altLang="en-US" dirty="0"/>
          </a:p>
        </p:txBody>
      </p:sp>
      <p:sp>
        <p:nvSpPr>
          <p:cNvPr id="3" name="内容占位符 2"/>
          <p:cNvSpPr>
            <a:spLocks noGrp="1"/>
          </p:cNvSpPr>
          <p:nvPr>
            <p:ph idx="1"/>
          </p:nvPr>
        </p:nvSpPr>
        <p:spPr>
          <a:xfrm>
            <a:off x="139595" y="2061247"/>
            <a:ext cx="5042389" cy="1347605"/>
          </a:xfrm>
        </p:spPr>
        <p:txBody>
          <a:bodyPr>
            <a:normAutofit lnSpcReduction="10000"/>
          </a:bodyPr>
          <a:lstStyle/>
          <a:p>
            <a:endParaRPr lang="en-US" altLang="zh-CN" dirty="0"/>
          </a:p>
          <a:p>
            <a:r>
              <a:rPr lang="en-US" altLang="zh-CN" dirty="0"/>
              <a:t>Basic idea of </a:t>
            </a:r>
            <a:r>
              <a:rPr lang="en-US" dirty="0" err="1"/>
              <a:t>kallisto</a:t>
            </a:r>
            <a:r>
              <a:rPr lang="zh-CN" altLang="en-US" dirty="0"/>
              <a:t> </a:t>
            </a:r>
            <a:r>
              <a:rPr lang="en-US" altLang="zh-CN" dirty="0"/>
              <a:t>(</a:t>
            </a:r>
            <a:r>
              <a:rPr lang="en-US" altLang="zh-CN" dirty="0" err="1"/>
              <a:t>pseudoalignment</a:t>
            </a:r>
            <a:r>
              <a:rPr lang="en-US" altLang="zh-CN" dirty="0"/>
              <a:t>)</a:t>
            </a:r>
            <a:endParaRPr lang="zh-CN" altLang="en-US" dirty="0"/>
          </a:p>
        </p:txBody>
      </p:sp>
      <p:pic>
        <p:nvPicPr>
          <p:cNvPr id="4" name="Picture 3"/>
          <p:cNvPicPr>
            <a:picLocks noChangeAspect="1"/>
          </p:cNvPicPr>
          <p:nvPr/>
        </p:nvPicPr>
        <p:blipFill>
          <a:blip r:embed="rId3"/>
          <a:stretch>
            <a:fillRect/>
          </a:stretch>
        </p:blipFill>
        <p:spPr>
          <a:xfrm>
            <a:off x="4854494" y="1455151"/>
            <a:ext cx="3988346" cy="3907402"/>
          </a:xfrm>
          <a:prstGeom prst="rect">
            <a:avLst/>
          </a:prstGeom>
          <a:effectLst>
            <a:softEdge rad="228600"/>
          </a:effectLst>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8</a:t>
            </a:fld>
            <a:endParaRPr lang="zh-CN" altLang="en-US"/>
          </a:p>
        </p:txBody>
      </p:sp>
    </p:spTree>
    <p:extLst>
      <p:ext uri="{BB962C8B-B14F-4D97-AF65-F5344CB8AC3E}">
        <p14:creationId xmlns:p14="http://schemas.microsoft.com/office/powerpoint/2010/main" val="33629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and Results</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zh-CN" altLang="en-US" dirty="0"/>
              <a:t> </a:t>
            </a:r>
            <a:r>
              <a:rPr lang="en-US" altLang="zh-CN" dirty="0"/>
              <a:t>Hypothesis</a:t>
            </a:r>
            <a:r>
              <a:rPr lang="zh-CN" altLang="en-US" dirty="0"/>
              <a:t> </a:t>
            </a:r>
            <a:r>
              <a:rPr lang="en-US" altLang="zh-CN" dirty="0"/>
              <a:t>test:</a:t>
            </a:r>
            <a:r>
              <a:rPr lang="zh-CN" altLang="en-US" dirty="0"/>
              <a:t> </a:t>
            </a:r>
            <a:r>
              <a:rPr lang="en-US" altLang="zh-CN" dirty="0"/>
              <a:t>RNA-</a:t>
            </a:r>
            <a:r>
              <a:rPr lang="en-US" altLang="zh-CN" dirty="0" err="1"/>
              <a:t>Seq</a:t>
            </a:r>
            <a:r>
              <a:rPr lang="en-US" altLang="zh-CN" dirty="0"/>
              <a:t> quantification can be applied in he metagenomics setting</a:t>
            </a:r>
          </a:p>
          <a:p>
            <a:r>
              <a:rPr lang="en-US" altLang="zh-CN" dirty="0"/>
              <a:t>2.</a:t>
            </a:r>
            <a:r>
              <a:rPr lang="zh-CN" altLang="en-US" dirty="0"/>
              <a:t> </a:t>
            </a:r>
            <a:r>
              <a:rPr lang="en-US" altLang="zh-CN" dirty="0"/>
              <a:t>Performance</a:t>
            </a:r>
            <a:r>
              <a:rPr lang="zh-CN" altLang="en-US" dirty="0"/>
              <a:t> </a:t>
            </a:r>
            <a:r>
              <a:rPr lang="en-US" altLang="zh-CN" dirty="0"/>
              <a:t>evaluation:</a:t>
            </a:r>
            <a:r>
              <a:rPr lang="zh-CN" altLang="en-US" dirty="0"/>
              <a:t> </a:t>
            </a:r>
            <a:r>
              <a:rPr lang="en-US" altLang="zh-CN" dirty="0"/>
              <a:t>meta-</a:t>
            </a:r>
            <a:r>
              <a:rPr lang="en-US" altLang="zh-CN" dirty="0" err="1"/>
              <a:t>kallisto</a:t>
            </a:r>
            <a:r>
              <a:rPr lang="zh-CN" altLang="en-US" dirty="0"/>
              <a:t> </a:t>
            </a:r>
            <a:r>
              <a:rPr lang="en-US" altLang="zh-CN" dirty="0"/>
              <a:t>performs</a:t>
            </a:r>
            <a:r>
              <a:rPr lang="zh-CN" altLang="en-US" dirty="0"/>
              <a:t> </a:t>
            </a:r>
            <a:r>
              <a:rPr lang="en-US" altLang="zh-CN" dirty="0"/>
              <a:t>better</a:t>
            </a:r>
            <a:r>
              <a:rPr lang="zh-CN" altLang="en-US" dirty="0"/>
              <a:t> </a:t>
            </a:r>
            <a:r>
              <a:rPr lang="en-US" altLang="zh-CN" dirty="0"/>
              <a:t>than</a:t>
            </a:r>
            <a:r>
              <a:rPr lang="zh-CN" altLang="en-US" dirty="0"/>
              <a:t> </a:t>
            </a:r>
            <a:r>
              <a:rPr lang="en-US" altLang="zh-CN" dirty="0"/>
              <a:t>state-of-the-art</a:t>
            </a:r>
            <a:r>
              <a:rPr lang="zh-CN" altLang="en-US" dirty="0"/>
              <a:t> </a:t>
            </a:r>
            <a:r>
              <a:rPr lang="en-US" altLang="zh-CN" dirty="0"/>
              <a:t>algorithms.</a:t>
            </a:r>
          </a:p>
          <a:p>
            <a:endParaRPr lang="zh-CN" alt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9</a:t>
            </a:fld>
            <a:endParaRPr lang="zh-CN" altLang="en-US"/>
          </a:p>
        </p:txBody>
      </p:sp>
    </p:spTree>
    <p:extLst>
      <p:ext uri="{BB962C8B-B14F-4D97-AF65-F5344CB8AC3E}">
        <p14:creationId xmlns:p14="http://schemas.microsoft.com/office/powerpoint/2010/main" val="2839222878"/>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TotalTime>
  <Words>3124</Words>
  <Application>Microsoft Office PowerPoint</Application>
  <PresentationFormat>全屏显示(4:3)</PresentationFormat>
  <Paragraphs>310</Paragraphs>
  <Slides>31</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等线</vt:lpstr>
      <vt:lpstr>等线</vt:lpstr>
      <vt:lpstr>等线 Light</vt:lpstr>
      <vt:lpstr>Linux Libertine</vt:lpstr>
      <vt:lpstr>Arial</vt:lpstr>
      <vt:lpstr>Calibri</vt:lpstr>
      <vt:lpstr>Calibri Light</vt:lpstr>
      <vt:lpstr>Cambria Math</vt:lpstr>
      <vt:lpstr>Office 主题</vt:lpstr>
      <vt:lpstr>Pseudoalignment  for Matagenomic Read Assignment</vt:lpstr>
      <vt:lpstr>Outline</vt:lpstr>
      <vt:lpstr>Introduction of metagenomes</vt:lpstr>
      <vt:lpstr>Introduction of metagenomes</vt:lpstr>
      <vt:lpstr>Metagenomics vs RNA-Seq</vt:lpstr>
      <vt:lpstr>Apply RNA-Seq methodology to metagenomics </vt:lpstr>
      <vt:lpstr>Programs comparison</vt:lpstr>
      <vt:lpstr>Pseudoalignment </vt:lpstr>
      <vt:lpstr>Methods and Results</vt:lpstr>
      <vt:lpstr>PowerPoint 演示文稿</vt:lpstr>
      <vt:lpstr>PowerPoint 演示文稿</vt:lpstr>
      <vt:lpstr>PowerPoint 演示文稿</vt:lpstr>
      <vt:lpstr>PowerPoint 演示文稿</vt:lpstr>
      <vt:lpstr>PowerPoint 演示文稿</vt:lpstr>
      <vt:lpstr>PowerPoint 演示文稿</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PowerPoint 演示文稿</vt:lpstr>
      <vt:lpstr>3. Conclusion and futurework</vt:lpstr>
      <vt:lpstr>3. Conclusion and futurework</vt:lpstr>
      <vt:lpstr>Question lists</vt:lpstr>
      <vt:lpstr>Question lists</vt:lpstr>
      <vt:lpstr>Question lists</vt:lpstr>
      <vt:lpstr>Question lists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CONG PENG</dc:creator>
  <cp:lastModifiedBy>Shirley Chen</cp:lastModifiedBy>
  <cp:revision>97</cp:revision>
  <dcterms:created xsi:type="dcterms:W3CDTF">2017-05-11T04:11:24Z</dcterms:created>
  <dcterms:modified xsi:type="dcterms:W3CDTF">2017-05-15T06:40:30Z</dcterms:modified>
</cp:coreProperties>
</file>